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sldIdLst>
    <p:sldId id="256" r:id="rId2"/>
    <p:sldId id="259" r:id="rId3"/>
    <p:sldId id="287" r:id="rId4"/>
    <p:sldId id="286" r:id="rId5"/>
    <p:sldId id="275" r:id="rId6"/>
    <p:sldId id="268" r:id="rId7"/>
    <p:sldId id="258" r:id="rId8"/>
    <p:sldId id="293" r:id="rId9"/>
    <p:sldId id="270" r:id="rId10"/>
    <p:sldId id="269" r:id="rId11"/>
    <p:sldId id="295" r:id="rId12"/>
    <p:sldId id="294" r:id="rId13"/>
    <p:sldId id="277" r:id="rId14"/>
    <p:sldId id="267" r:id="rId15"/>
    <p:sldId id="265" r:id="rId16"/>
    <p:sldId id="274" r:id="rId17"/>
    <p:sldId id="266" r:id="rId18"/>
    <p:sldId id="278" r:id="rId19"/>
    <p:sldId id="292" r:id="rId20"/>
    <p:sldId id="257" r:id="rId21"/>
    <p:sldId id="276" r:id="rId22"/>
    <p:sldId id="281" r:id="rId23"/>
    <p:sldId id="283" r:id="rId24"/>
    <p:sldId id="272" r:id="rId25"/>
    <p:sldId id="273" r:id="rId26"/>
    <p:sldId id="291" r:id="rId27"/>
    <p:sldId id="261" r:id="rId28"/>
    <p:sldId id="262" r:id="rId29"/>
    <p:sldId id="271" r:id="rId30"/>
    <p:sldId id="290" r:id="rId31"/>
    <p:sldId id="289" r:id="rId32"/>
    <p:sldId id="282" r:id="rId33"/>
    <p:sldId id="264" r:id="rId34"/>
    <p:sldId id="279" r:id="rId35"/>
    <p:sldId id="263" r:id="rId36"/>
    <p:sldId id="284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913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285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8646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72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383119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7423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8579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888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521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758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776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061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895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244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583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759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051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736529" y="1805189"/>
            <a:ext cx="7766936" cy="1646302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Zestaw roślin ogrodowych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680358" y="3186545"/>
            <a:ext cx="7823107" cy="1450109"/>
          </a:xfrm>
        </p:spPr>
        <p:txBody>
          <a:bodyPr>
            <a:noAutofit/>
          </a:bodyPr>
          <a:lstStyle/>
          <a:p>
            <a:pPr algn="ctr"/>
            <a:r>
              <a:rPr lang="pl-PL" sz="2400" dirty="0" smtClean="0"/>
              <a:t>„Pszczeli zakątek – </a:t>
            </a:r>
            <a:r>
              <a:rPr lang="pl-PL" sz="2400" dirty="0"/>
              <a:t>mini ogród edukacji </a:t>
            </a:r>
            <a:r>
              <a:rPr lang="pl-PL" sz="2400" dirty="0" smtClean="0"/>
              <a:t>ekologicznej”</a:t>
            </a:r>
          </a:p>
          <a:p>
            <a:pPr algn="ctr"/>
            <a:r>
              <a:rPr lang="pl-PL" sz="2400" dirty="0" smtClean="0"/>
              <a:t>Szkoła Podstawowa nr 4 im. Stanisława Staszica </a:t>
            </a:r>
            <a:endParaRPr lang="pl-PL" sz="2400" dirty="0" smtClean="0"/>
          </a:p>
          <a:p>
            <a:pPr algn="ctr"/>
            <a:r>
              <a:rPr lang="pl-PL" sz="2400" dirty="0" smtClean="0"/>
              <a:t>w Będzinie</a:t>
            </a:r>
            <a:endParaRPr lang="pl-PL" sz="24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997" y="166758"/>
            <a:ext cx="1721542" cy="73840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323" y="5184508"/>
            <a:ext cx="2374422" cy="167349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985" y="5552166"/>
            <a:ext cx="1395633" cy="93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45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Wrzosiec krwisty i popielaty</a:t>
            </a:r>
            <a:br>
              <a:rPr lang="pl-PL" dirty="0" smtClean="0"/>
            </a:br>
            <a:r>
              <a:rPr lang="pl-PL" dirty="0" smtClean="0"/>
              <a:t> </a:t>
            </a:r>
            <a:r>
              <a:rPr lang="pl-PL" i="1" dirty="0" err="1" smtClean="0"/>
              <a:t>Erica</a:t>
            </a:r>
            <a:r>
              <a:rPr lang="pl-PL" i="1" dirty="0" smtClean="0"/>
              <a:t> </a:t>
            </a:r>
            <a:r>
              <a:rPr lang="pl-PL" i="1" dirty="0" err="1" smtClean="0"/>
              <a:t>carnea</a:t>
            </a:r>
            <a:r>
              <a:rPr lang="pl-PL" i="1" dirty="0"/>
              <a:t> </a:t>
            </a:r>
            <a:r>
              <a:rPr lang="pl-PL" i="1" dirty="0" smtClean="0"/>
              <a:t>i </a:t>
            </a:r>
            <a:r>
              <a:rPr lang="pl-PL" i="1" dirty="0" err="1" smtClean="0"/>
              <a:t>Erica</a:t>
            </a:r>
            <a:r>
              <a:rPr lang="pl-PL" i="1" dirty="0" smtClean="0"/>
              <a:t> </a:t>
            </a:r>
            <a:r>
              <a:rPr lang="pl-PL" i="1" dirty="0" err="1"/>
              <a:t>cinerea</a:t>
            </a:r>
            <a:r>
              <a:rPr lang="pl-PL" i="1" dirty="0"/>
              <a:t> </a:t>
            </a:r>
            <a:r>
              <a:rPr lang="pl-PL" i="1" dirty="0" smtClean="0"/>
              <a:t>'Marina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160589"/>
            <a:ext cx="4183062" cy="37647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dirty="0"/>
              <a:t>Krzew ozdobny </a:t>
            </a:r>
          </a:p>
          <a:p>
            <a:r>
              <a:rPr lang="pl-PL" dirty="0"/>
              <a:t>Wysokość: ok. 30 cm </a:t>
            </a:r>
          </a:p>
          <a:p>
            <a:r>
              <a:rPr lang="pl-PL" dirty="0"/>
              <a:t>Kolor kwiatów: </a:t>
            </a:r>
            <a:r>
              <a:rPr lang="pl-PL" dirty="0" smtClean="0"/>
              <a:t>różowe</a:t>
            </a:r>
            <a:r>
              <a:rPr lang="pl-PL" dirty="0"/>
              <a:t>, liliowe </a:t>
            </a:r>
          </a:p>
          <a:p>
            <a:r>
              <a:rPr lang="pl-PL" dirty="0"/>
              <a:t>Kwiatostan: baldachogrono, grono </a:t>
            </a:r>
          </a:p>
          <a:p>
            <a:r>
              <a:rPr lang="pl-PL" dirty="0"/>
              <a:t>Okres kwitnienia: III - V </a:t>
            </a:r>
          </a:p>
          <a:p>
            <a:r>
              <a:rPr lang="pl-PL" dirty="0"/>
              <a:t>Wilgotność: gleba umiarkowanie sucha </a:t>
            </a:r>
          </a:p>
          <a:p>
            <a:r>
              <a:rPr lang="pl-PL" dirty="0"/>
              <a:t>Stanowisko: słońce, półcień</a:t>
            </a:r>
          </a:p>
        </p:txBody>
      </p:sp>
    </p:spTree>
    <p:extLst>
      <p:ext uri="{BB962C8B-B14F-4D97-AF65-F5344CB8AC3E}">
        <p14:creationId xmlns:p14="http://schemas.microsoft.com/office/powerpoint/2010/main" val="37043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Wrzosiec </a:t>
            </a:r>
            <a:r>
              <a:rPr lang="pl-PL" dirty="0" smtClean="0"/>
              <a:t>popielaty</a:t>
            </a:r>
            <a:r>
              <a:rPr lang="pl-PL" dirty="0"/>
              <a:t/>
            </a:r>
            <a:br>
              <a:rPr lang="pl-PL" dirty="0"/>
            </a:br>
            <a:r>
              <a:rPr lang="pl-PL" i="1" dirty="0" err="1" smtClean="0"/>
              <a:t>Erica</a:t>
            </a:r>
            <a:r>
              <a:rPr lang="pl-PL" i="1" dirty="0" smtClean="0"/>
              <a:t> </a:t>
            </a:r>
            <a:r>
              <a:rPr lang="pl-PL" i="1" dirty="0" err="1"/>
              <a:t>cinerea</a:t>
            </a:r>
            <a:r>
              <a:rPr lang="pl-PL" i="1" dirty="0"/>
              <a:t> 'Marina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160589"/>
            <a:ext cx="4183062" cy="3137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dirty="0"/>
              <a:t>Krzew ozdobny </a:t>
            </a:r>
          </a:p>
          <a:p>
            <a:r>
              <a:rPr lang="pl-PL" dirty="0"/>
              <a:t>Wysokość: ok. 30 cm </a:t>
            </a:r>
          </a:p>
          <a:p>
            <a:r>
              <a:rPr lang="pl-PL" dirty="0"/>
              <a:t>Kolor kwiatów: </a:t>
            </a:r>
            <a:r>
              <a:rPr lang="pl-PL" dirty="0" smtClean="0"/>
              <a:t>biały</a:t>
            </a:r>
            <a:endParaRPr lang="pl-PL" dirty="0"/>
          </a:p>
          <a:p>
            <a:r>
              <a:rPr lang="pl-PL" dirty="0"/>
              <a:t>Kwiatostan: baldachogrono, grono </a:t>
            </a:r>
          </a:p>
          <a:p>
            <a:r>
              <a:rPr lang="pl-PL" dirty="0"/>
              <a:t>Okres kwitnienia: III - V </a:t>
            </a:r>
          </a:p>
          <a:p>
            <a:r>
              <a:rPr lang="pl-PL" dirty="0"/>
              <a:t>Wilgotność: gleba umiarkowanie sucha </a:t>
            </a:r>
          </a:p>
          <a:p>
            <a:r>
              <a:rPr lang="pl-PL" dirty="0"/>
              <a:t>Stanowisko: słońce, półcień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21947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b="1" dirty="0" smtClean="0"/>
              <a:t>Barwinek pospolity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i="1" dirty="0" smtClean="0"/>
              <a:t>Vinca </a:t>
            </a:r>
            <a:r>
              <a:rPr lang="pl-PL" i="1" dirty="0"/>
              <a:t>minor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92" y="2349087"/>
            <a:ext cx="4146044" cy="3109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Bylina ozdobna</a:t>
            </a:r>
          </a:p>
          <a:p>
            <a:r>
              <a:rPr lang="pl-PL" dirty="0" smtClean="0"/>
              <a:t>Podlewanie</a:t>
            </a:r>
            <a:r>
              <a:rPr lang="pl-PL" dirty="0"/>
              <a:t>: średnio </a:t>
            </a:r>
          </a:p>
          <a:p>
            <a:r>
              <a:rPr lang="pl-PL" dirty="0"/>
              <a:t>Pokrój: płożący </a:t>
            </a:r>
          </a:p>
          <a:p>
            <a:r>
              <a:rPr lang="pl-PL" dirty="0"/>
              <a:t>Wysokość: 10 cm - 15 cm </a:t>
            </a:r>
          </a:p>
          <a:p>
            <a:r>
              <a:rPr lang="pl-PL" dirty="0"/>
              <a:t>Barwa liści/igieł: zielona </a:t>
            </a:r>
          </a:p>
          <a:p>
            <a:r>
              <a:rPr lang="pl-PL" dirty="0" smtClean="0"/>
              <a:t>Barwa </a:t>
            </a:r>
            <a:r>
              <a:rPr lang="pl-PL" dirty="0"/>
              <a:t>kwiatów: fioletowa, niebieska, biała </a:t>
            </a:r>
            <a:endParaRPr lang="pl-PL" dirty="0" smtClean="0"/>
          </a:p>
          <a:p>
            <a:r>
              <a:rPr lang="pl-PL" dirty="0"/>
              <a:t>Termin kwitnienia: IV - V </a:t>
            </a:r>
          </a:p>
          <a:p>
            <a:r>
              <a:rPr lang="pl-PL" dirty="0"/>
              <a:t>Wilgotność gleby: </a:t>
            </a:r>
            <a:r>
              <a:rPr lang="pl-PL" dirty="0" err="1" smtClean="0"/>
              <a:t>śrenia</a:t>
            </a:r>
            <a:endParaRPr lang="pl-PL" dirty="0"/>
          </a:p>
          <a:p>
            <a:r>
              <a:rPr lang="pl-PL" dirty="0" smtClean="0"/>
              <a:t>Stanowisko</a:t>
            </a:r>
            <a:r>
              <a:rPr lang="pl-PL" dirty="0"/>
              <a:t>: </a:t>
            </a:r>
            <a:r>
              <a:rPr lang="pl-PL" dirty="0" smtClean="0"/>
              <a:t>półcień</a:t>
            </a:r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259754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0582" y="609600"/>
            <a:ext cx="8313420" cy="1320800"/>
          </a:xfrm>
        </p:spPr>
        <p:txBody>
          <a:bodyPr/>
          <a:lstStyle/>
          <a:p>
            <a:r>
              <a:rPr lang="pl-PL" sz="4000" b="1" dirty="0" smtClean="0"/>
              <a:t>Funkia</a:t>
            </a:r>
            <a:br>
              <a:rPr lang="pl-PL" sz="4000" b="1" dirty="0" smtClean="0"/>
            </a:br>
            <a:r>
              <a:rPr lang="pl-PL" i="1" dirty="0" smtClean="0"/>
              <a:t>Hosta</a:t>
            </a:r>
            <a:endParaRPr lang="pl-PL" i="1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Bylina ozdobna</a:t>
            </a:r>
          </a:p>
          <a:p>
            <a:r>
              <a:rPr lang="pl-PL" dirty="0" smtClean="0"/>
              <a:t>Pokrój</a:t>
            </a:r>
            <a:r>
              <a:rPr lang="pl-PL" dirty="0"/>
              <a:t>: kępiasty </a:t>
            </a:r>
          </a:p>
          <a:p>
            <a:r>
              <a:rPr lang="pl-PL" dirty="0"/>
              <a:t>Wysokość: 40 cm - 80 cm </a:t>
            </a:r>
          </a:p>
          <a:p>
            <a:r>
              <a:rPr lang="pl-PL" dirty="0"/>
              <a:t>Barwa liści/igieł: zielono-żółta, </a:t>
            </a:r>
            <a:r>
              <a:rPr lang="pl-PL" dirty="0" smtClean="0"/>
              <a:t>zielono-biała, niebieskawa </a:t>
            </a:r>
            <a:endParaRPr lang="pl-PL" dirty="0"/>
          </a:p>
          <a:p>
            <a:r>
              <a:rPr lang="pl-PL" dirty="0"/>
              <a:t>Termin kwitnienia: VI - IX </a:t>
            </a:r>
          </a:p>
          <a:p>
            <a:r>
              <a:rPr lang="pl-PL" dirty="0" smtClean="0"/>
              <a:t>Stanowisko</a:t>
            </a:r>
            <a:r>
              <a:rPr lang="pl-PL" dirty="0"/>
              <a:t>: </a:t>
            </a:r>
            <a:r>
              <a:rPr lang="pl-PL" dirty="0" smtClean="0"/>
              <a:t>cień, półcień</a:t>
            </a:r>
            <a:endParaRPr lang="pl-PL" dirty="0"/>
          </a:p>
          <a:p>
            <a:r>
              <a:rPr lang="pl-PL" dirty="0"/>
              <a:t>Barwa kwiatów: </a:t>
            </a:r>
            <a:r>
              <a:rPr lang="pl-PL" dirty="0" smtClean="0"/>
              <a:t>fioletowa, biała </a:t>
            </a:r>
            <a:endParaRPr lang="pl-PL" dirty="0"/>
          </a:p>
          <a:p>
            <a:r>
              <a:rPr lang="pl-PL" dirty="0"/>
              <a:t>Wilgotność gleby: </a:t>
            </a:r>
            <a:r>
              <a:rPr lang="pl-PL" dirty="0" smtClean="0"/>
              <a:t>duża</a:t>
            </a:r>
            <a:endParaRPr lang="pl-PL" dirty="0"/>
          </a:p>
          <a:p>
            <a:endParaRPr lang="pl-PL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16" y="2456874"/>
            <a:ext cx="4002328" cy="3001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6335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400" dirty="0"/>
              <a:t>Goździk siny </a:t>
            </a:r>
            <a:r>
              <a:rPr lang="pl-PL" dirty="0"/>
              <a:t/>
            </a:r>
            <a:br>
              <a:rPr lang="pl-PL" dirty="0"/>
            </a:br>
            <a:r>
              <a:rPr lang="pl-PL" i="1" dirty="0" err="1"/>
              <a:t>Dianthus</a:t>
            </a:r>
            <a:r>
              <a:rPr lang="pl-PL" i="1" dirty="0"/>
              <a:t> </a:t>
            </a:r>
            <a:r>
              <a:rPr lang="pl-PL" i="1" dirty="0" err="1"/>
              <a:t>gratianopolitanus</a:t>
            </a:r>
            <a:r>
              <a:rPr lang="pl-PL" i="1" dirty="0"/>
              <a:t> 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2272145"/>
            <a:ext cx="4183062" cy="3399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dirty="0"/>
              <a:t>Bylina ozdobna </a:t>
            </a:r>
          </a:p>
          <a:p>
            <a:r>
              <a:rPr lang="pl-PL" dirty="0"/>
              <a:t>Wysokość 15-30cm </a:t>
            </a:r>
          </a:p>
          <a:p>
            <a:r>
              <a:rPr lang="pl-PL" dirty="0"/>
              <a:t>Kolor kwiatów: białe, różowe  </a:t>
            </a:r>
          </a:p>
          <a:p>
            <a:r>
              <a:rPr lang="pl-PL" dirty="0"/>
              <a:t>Okres kwitnienia: V, VI </a:t>
            </a:r>
          </a:p>
          <a:p>
            <a:r>
              <a:rPr lang="pl-PL" dirty="0"/>
              <a:t>Wilgotność: gleba umiarkowanie sucha </a:t>
            </a:r>
          </a:p>
          <a:p>
            <a:r>
              <a:rPr lang="pl-PL" dirty="0"/>
              <a:t>Stanowisko: słońce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4420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b="1" dirty="0" smtClean="0"/>
              <a:t>Jeżówka purpurowa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 </a:t>
            </a:r>
            <a:r>
              <a:rPr lang="pl-PL" i="1" dirty="0" err="1" smtClean="0"/>
              <a:t>Echinacea</a:t>
            </a:r>
            <a:r>
              <a:rPr lang="pl-PL" i="1" dirty="0" smtClean="0"/>
              <a:t> </a:t>
            </a:r>
            <a:r>
              <a:rPr lang="pl-PL" i="1" dirty="0" err="1"/>
              <a:t>purpurea</a:t>
            </a:r>
            <a:r>
              <a:rPr lang="pl-PL" i="1" dirty="0"/>
              <a:t> 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34" y="2235200"/>
            <a:ext cx="4026959" cy="3020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dirty="0" smtClean="0"/>
              <a:t>Bylina ozdobna</a:t>
            </a:r>
          </a:p>
          <a:p>
            <a:r>
              <a:rPr lang="pl-PL" dirty="0"/>
              <a:t>Wysokość: do 1 m </a:t>
            </a:r>
          </a:p>
          <a:p>
            <a:r>
              <a:rPr lang="pl-PL" dirty="0"/>
              <a:t>Barwa liści/igieł: zielona </a:t>
            </a:r>
          </a:p>
          <a:p>
            <a:r>
              <a:rPr lang="pl-PL" dirty="0"/>
              <a:t>Termin kwitnienia: VII - X </a:t>
            </a:r>
          </a:p>
          <a:p>
            <a:r>
              <a:rPr lang="pl-PL" dirty="0" smtClean="0"/>
              <a:t>Barwa </a:t>
            </a:r>
            <a:r>
              <a:rPr lang="pl-PL" dirty="0"/>
              <a:t>kwiatów: różowa, biała </a:t>
            </a:r>
          </a:p>
          <a:p>
            <a:r>
              <a:rPr lang="pl-PL" dirty="0"/>
              <a:t>Wilgotność gleby: </a:t>
            </a:r>
            <a:r>
              <a:rPr lang="pl-PL" dirty="0" smtClean="0"/>
              <a:t>duża</a:t>
            </a:r>
          </a:p>
          <a:p>
            <a:r>
              <a:rPr lang="pl-PL" dirty="0"/>
              <a:t>Stanowisko: słoneczne, półcień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5318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b="1" dirty="0"/>
              <a:t>Lawenda wąskolistna, l. lekarska </a:t>
            </a:r>
            <a:r>
              <a:rPr lang="pl-PL" sz="3200" i="1" dirty="0" err="1" smtClean="0"/>
              <a:t>Lavandula</a:t>
            </a:r>
            <a:r>
              <a:rPr lang="pl-PL" sz="3200" i="1" dirty="0" smtClean="0"/>
              <a:t> </a:t>
            </a:r>
            <a:r>
              <a:rPr lang="pl-PL" sz="3200" i="1" dirty="0" err="1" smtClean="0"/>
              <a:t>angustifolia</a:t>
            </a:r>
            <a:r>
              <a:rPr lang="pl-PL" sz="3200" i="1" dirty="0" smtClean="0"/>
              <a:t> </a:t>
            </a:r>
            <a:endParaRPr lang="pl-PL" sz="3200" i="1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99" y="2160588"/>
            <a:ext cx="4183062" cy="3436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dirty="0"/>
              <a:t>Roślina lecznicza, miododajna</a:t>
            </a:r>
          </a:p>
          <a:p>
            <a:r>
              <a:rPr lang="pl-PL" dirty="0"/>
              <a:t>Kolor kwiatów: białe, purpurowe, różowe, fioletowe </a:t>
            </a:r>
          </a:p>
          <a:p>
            <a:r>
              <a:rPr lang="pl-PL" dirty="0"/>
              <a:t>Pokrój: krzaczkowaty </a:t>
            </a:r>
          </a:p>
          <a:p>
            <a:r>
              <a:rPr lang="pl-PL" dirty="0"/>
              <a:t>Okres kwitnienia IV, V, IX </a:t>
            </a:r>
          </a:p>
          <a:p>
            <a:r>
              <a:rPr lang="pl-PL" dirty="0"/>
              <a:t>Wilgotność: gleba umiarkowanie wilgotna </a:t>
            </a:r>
            <a:endParaRPr lang="pl-PL" dirty="0" smtClean="0"/>
          </a:p>
          <a:p>
            <a:r>
              <a:rPr lang="pl-PL" dirty="0" smtClean="0"/>
              <a:t>Stanowisko</a:t>
            </a:r>
            <a:r>
              <a:rPr lang="pl-PL" dirty="0"/>
              <a:t>: słońce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8116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400" b="1" dirty="0"/>
              <a:t>Rudbekia błyskotliwa</a:t>
            </a:r>
            <a:r>
              <a:rPr lang="pl-PL" sz="4400" dirty="0"/>
              <a:t>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i="1" dirty="0" err="1" smtClean="0"/>
              <a:t>Rudbeckia</a:t>
            </a:r>
            <a:r>
              <a:rPr lang="pl-PL" i="1" dirty="0" smtClean="0"/>
              <a:t> </a:t>
            </a:r>
            <a:r>
              <a:rPr lang="pl-PL" i="1" dirty="0" err="1" smtClean="0"/>
              <a:t>fulgida</a:t>
            </a:r>
            <a:r>
              <a:rPr lang="pl-PL" i="1" dirty="0" smtClean="0"/>
              <a:t> 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 </a:t>
            </a:r>
            <a:br>
              <a:rPr lang="pl-PL" dirty="0"/>
            </a:b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/>
              <a:t>Bylina ozdobna</a:t>
            </a:r>
          </a:p>
          <a:p>
            <a:r>
              <a:rPr lang="pl-PL" dirty="0"/>
              <a:t>Wysokość: 40-60 cm </a:t>
            </a:r>
          </a:p>
          <a:p>
            <a:r>
              <a:rPr lang="pl-PL" dirty="0"/>
              <a:t>Kolor kwiatów: żółte </a:t>
            </a:r>
          </a:p>
          <a:p>
            <a:r>
              <a:rPr lang="pl-PL" dirty="0"/>
              <a:t>Kwiatostan: baldachogrono, wiechowaty, </a:t>
            </a:r>
          </a:p>
          <a:p>
            <a:r>
              <a:rPr lang="pl-PL" dirty="0"/>
              <a:t>Kwiaty: języczkowate, rurkowe, duże </a:t>
            </a:r>
          </a:p>
          <a:p>
            <a:r>
              <a:rPr lang="pl-PL" dirty="0"/>
              <a:t>Liście: ulistnienie skrętoległe, szeroko jajowate z ostrym końcem, ząbkowane</a:t>
            </a:r>
          </a:p>
          <a:p>
            <a:r>
              <a:rPr lang="pl-PL" dirty="0"/>
              <a:t>Okres kwitnienia: VII - X </a:t>
            </a:r>
          </a:p>
          <a:p>
            <a:r>
              <a:rPr lang="pl-PL" dirty="0"/>
              <a:t>Wilgotność: gleba umiarkowanie sucha </a:t>
            </a:r>
          </a:p>
          <a:p>
            <a:r>
              <a:rPr lang="pl-PL" dirty="0"/>
              <a:t>Stanowisko: słońce, półcień</a:t>
            </a: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56" b="-12148"/>
          <a:stretch/>
        </p:blipFill>
        <p:spPr>
          <a:xfrm>
            <a:off x="677863" y="2272145"/>
            <a:ext cx="4031700" cy="3897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4662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b="1" dirty="0" smtClean="0"/>
              <a:t>Złocień wielki </a:t>
            </a:r>
            <a:br>
              <a:rPr lang="pl-PL" sz="4000" b="1" dirty="0" smtClean="0"/>
            </a:br>
            <a:r>
              <a:rPr lang="pl-PL" i="1" dirty="0" err="1" smtClean="0"/>
              <a:t>Chrysanthemum</a:t>
            </a:r>
            <a:r>
              <a:rPr lang="pl-PL" i="1" dirty="0" smtClean="0"/>
              <a:t> </a:t>
            </a:r>
            <a:r>
              <a:rPr lang="pl-PL" i="1" dirty="0"/>
              <a:t>maximum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Bylina ozdobna</a:t>
            </a:r>
          </a:p>
          <a:p>
            <a:r>
              <a:rPr lang="pl-PL" dirty="0" smtClean="0"/>
              <a:t>Pokrój</a:t>
            </a:r>
            <a:r>
              <a:rPr lang="pl-PL" dirty="0"/>
              <a:t>: wzniesiony, kępiasty </a:t>
            </a:r>
          </a:p>
          <a:p>
            <a:r>
              <a:rPr lang="pl-PL" dirty="0"/>
              <a:t>Wysokość: 50 cm - 1 m </a:t>
            </a:r>
          </a:p>
          <a:p>
            <a:r>
              <a:rPr lang="pl-PL" dirty="0"/>
              <a:t>Barwa liści/igieł: zielona </a:t>
            </a:r>
            <a:endParaRPr lang="pl-PL" dirty="0" smtClean="0"/>
          </a:p>
          <a:p>
            <a:r>
              <a:rPr lang="pl-PL" dirty="0"/>
              <a:t>Termin kwitnienia: VI - VIII </a:t>
            </a:r>
            <a:endParaRPr lang="pl-PL" dirty="0" smtClean="0"/>
          </a:p>
          <a:p>
            <a:r>
              <a:rPr lang="pl-PL" dirty="0" smtClean="0"/>
              <a:t>Barwa </a:t>
            </a:r>
            <a:r>
              <a:rPr lang="pl-PL" dirty="0"/>
              <a:t>kwiatów: biało-żółta </a:t>
            </a:r>
          </a:p>
          <a:p>
            <a:r>
              <a:rPr lang="pl-PL" dirty="0"/>
              <a:t>Wilgotność gleby: </a:t>
            </a:r>
            <a:r>
              <a:rPr lang="pl-PL" dirty="0" smtClean="0"/>
              <a:t>średnia</a:t>
            </a:r>
          </a:p>
          <a:p>
            <a:r>
              <a:rPr lang="pl-PL" dirty="0"/>
              <a:t>Stanowisko: </a:t>
            </a:r>
            <a:r>
              <a:rPr lang="pl-PL" dirty="0" smtClean="0"/>
              <a:t>słoneczne</a:t>
            </a:r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2532658"/>
            <a:ext cx="4183062" cy="3137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7328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b="1" dirty="0" smtClean="0"/>
              <a:t>Żurawka </a:t>
            </a:r>
            <a:r>
              <a:rPr lang="pl-PL" sz="4000" b="1" dirty="0"/>
              <a:t>ogrodowa </a:t>
            </a:r>
            <a:r>
              <a:rPr lang="pl-PL" b="1" dirty="0"/>
              <a:t/>
            </a:r>
            <a:br>
              <a:rPr lang="pl-PL" b="1" dirty="0"/>
            </a:br>
            <a:r>
              <a:rPr lang="pl-PL" i="1" dirty="0" err="1"/>
              <a:t>Heuchera</a:t>
            </a:r>
            <a:r>
              <a:rPr lang="pl-PL" i="1" dirty="0"/>
              <a:t> </a:t>
            </a:r>
            <a:r>
              <a:rPr lang="pl-PL" i="1" dirty="0" err="1"/>
              <a:t>hybrida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45"/>
          <a:stretch/>
        </p:blipFill>
        <p:spPr>
          <a:xfrm>
            <a:off x="677863" y="2364509"/>
            <a:ext cx="4183062" cy="3112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Bylina ozdobna</a:t>
            </a:r>
          </a:p>
          <a:p>
            <a:r>
              <a:rPr lang="pl-PL" dirty="0" smtClean="0"/>
              <a:t>Pokrój</a:t>
            </a:r>
            <a:r>
              <a:rPr lang="pl-PL" dirty="0"/>
              <a:t>: kępiasty </a:t>
            </a:r>
          </a:p>
          <a:p>
            <a:r>
              <a:rPr lang="pl-PL" dirty="0"/>
              <a:t>Wysokość: 40 cm </a:t>
            </a:r>
          </a:p>
          <a:p>
            <a:r>
              <a:rPr lang="pl-PL" dirty="0"/>
              <a:t>Barwa liści/igieł: żółta, czerwona, zielona, pomarańczowa </a:t>
            </a:r>
          </a:p>
          <a:p>
            <a:r>
              <a:rPr lang="pl-PL" dirty="0"/>
              <a:t>Termin kwitnienia: VI - VII </a:t>
            </a:r>
          </a:p>
          <a:p>
            <a:r>
              <a:rPr lang="pl-PL" dirty="0" smtClean="0"/>
              <a:t>Barwa </a:t>
            </a:r>
            <a:r>
              <a:rPr lang="pl-PL" dirty="0"/>
              <a:t>kwiatów: czerwona, biała, różowa </a:t>
            </a:r>
          </a:p>
          <a:p>
            <a:r>
              <a:rPr lang="pl-PL" dirty="0"/>
              <a:t>Wilgotność gleby: </a:t>
            </a:r>
            <a:r>
              <a:rPr lang="pl-PL" dirty="0" smtClean="0"/>
              <a:t>średnia</a:t>
            </a:r>
            <a:endParaRPr lang="pl-PL" dirty="0"/>
          </a:p>
          <a:p>
            <a:r>
              <a:rPr lang="pl-PL" dirty="0" smtClean="0"/>
              <a:t>Stanowisko</a:t>
            </a:r>
            <a:r>
              <a:rPr lang="pl-PL" dirty="0"/>
              <a:t>: </a:t>
            </a:r>
            <a:r>
              <a:rPr lang="pl-PL" dirty="0" smtClean="0"/>
              <a:t>słoneczne, półcień</a:t>
            </a:r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9883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400" b="1" dirty="0"/>
              <a:t>Klon palmowy</a:t>
            </a:r>
            <a:r>
              <a:rPr lang="pl-PL" sz="4400" dirty="0"/>
              <a:t> </a:t>
            </a:r>
            <a:r>
              <a:rPr lang="pl-PL" sz="4400" dirty="0" smtClean="0"/>
              <a:t> 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i="1" dirty="0" err="1" smtClean="0"/>
              <a:t>Acer</a:t>
            </a:r>
            <a:r>
              <a:rPr lang="pl-PL" i="1" dirty="0" smtClean="0"/>
              <a:t> </a:t>
            </a:r>
            <a:r>
              <a:rPr lang="pl-PL" i="1" dirty="0" err="1" smtClean="0"/>
              <a:t>palmatum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Drzewo ozdobne</a:t>
            </a:r>
          </a:p>
          <a:p>
            <a:r>
              <a:rPr lang="pl-PL" dirty="0" smtClean="0"/>
              <a:t>Wysokość</a:t>
            </a:r>
            <a:r>
              <a:rPr lang="pl-PL" dirty="0"/>
              <a:t>: 5-8 m </a:t>
            </a:r>
          </a:p>
          <a:p>
            <a:r>
              <a:rPr lang="pl-PL" dirty="0"/>
              <a:t>Korona: parasolowata </a:t>
            </a:r>
          </a:p>
          <a:p>
            <a:r>
              <a:rPr lang="pl-PL" dirty="0"/>
              <a:t>Kwiaty: drobne, </a:t>
            </a:r>
            <a:r>
              <a:rPr lang="pl-PL" dirty="0" smtClean="0"/>
              <a:t>czerwono-purpurowe </a:t>
            </a:r>
            <a:endParaRPr lang="pl-PL" dirty="0"/>
          </a:p>
          <a:p>
            <a:r>
              <a:rPr lang="pl-PL" dirty="0"/>
              <a:t>Liście: głęboko wycięte, </a:t>
            </a:r>
            <a:r>
              <a:rPr lang="pl-PL" dirty="0" smtClean="0"/>
              <a:t>klapowe.</a:t>
            </a:r>
          </a:p>
          <a:p>
            <a:r>
              <a:rPr lang="pl-PL" dirty="0" smtClean="0"/>
              <a:t>Kolor </a:t>
            </a:r>
            <a:r>
              <a:rPr lang="pl-PL" dirty="0"/>
              <a:t>liści: </a:t>
            </a:r>
            <a:r>
              <a:rPr lang="pl-PL" dirty="0" smtClean="0"/>
              <a:t>zielony, pomarańczowy ciemnoczerwony</a:t>
            </a:r>
            <a:endParaRPr lang="pl-PL" dirty="0"/>
          </a:p>
          <a:p>
            <a:r>
              <a:rPr lang="pl-PL" dirty="0"/>
              <a:t>Wilgotność: gleba wilgotna </a:t>
            </a:r>
          </a:p>
          <a:p>
            <a:r>
              <a:rPr lang="pl-PL" dirty="0"/>
              <a:t>Stanowisko: słońce, półcień </a:t>
            </a:r>
          </a:p>
          <a:p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3" r="22987"/>
          <a:stretch/>
        </p:blipFill>
        <p:spPr>
          <a:xfrm>
            <a:off x="899006" y="2138998"/>
            <a:ext cx="3035684" cy="3902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2127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263805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Papryka roczna  </a:t>
            </a:r>
            <a:r>
              <a:rPr lang="pl-PL" b="1" dirty="0" smtClean="0"/>
              <a:t> </a:t>
            </a:r>
            <a:br>
              <a:rPr lang="pl-PL" b="1" dirty="0" smtClean="0"/>
            </a:br>
            <a:r>
              <a:rPr lang="pl-PL" b="1" i="1" dirty="0" err="1" smtClean="0"/>
              <a:t>Capsicum</a:t>
            </a:r>
            <a:r>
              <a:rPr lang="pl-PL" b="1" i="1" dirty="0" smtClean="0"/>
              <a:t> </a:t>
            </a:r>
            <a:r>
              <a:rPr lang="pl-PL" b="1" i="1" dirty="0" err="1"/>
              <a:t>annuum</a:t>
            </a:r>
            <a:r>
              <a:rPr lang="pl-PL" b="1" i="1" dirty="0"/>
              <a:t> L</a:t>
            </a:r>
            <a:r>
              <a:rPr lang="pl-PL" b="1" i="1" dirty="0" smtClean="0"/>
              <a:t>.</a:t>
            </a:r>
            <a:r>
              <a:rPr lang="pl-PL" b="1" i="1" dirty="0"/>
              <a:t/>
            </a:r>
            <a:br>
              <a:rPr lang="pl-PL" b="1" i="1" dirty="0"/>
            </a:br>
            <a:endParaRPr lang="pl-PL" b="1" i="1" dirty="0"/>
          </a:p>
        </p:txBody>
      </p:sp>
      <p:pic>
        <p:nvPicPr>
          <p:cNvPr id="9" name="Symbol zastępczy zawartości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893" y="71238"/>
            <a:ext cx="1170026" cy="538362"/>
          </a:xfrm>
        </p:spPr>
      </p:pic>
      <p:sp>
        <p:nvSpPr>
          <p:cNvPr id="10" name="Symbol zastępczy zawartości 9"/>
          <p:cNvSpPr>
            <a:spLocks noGrp="1"/>
          </p:cNvSpPr>
          <p:nvPr>
            <p:ph sz="half" idx="1"/>
          </p:nvPr>
        </p:nvSpPr>
        <p:spPr>
          <a:xfrm>
            <a:off x="4357056" y="2026773"/>
            <a:ext cx="5188387" cy="4152354"/>
          </a:xfrm>
        </p:spPr>
        <p:txBody>
          <a:bodyPr>
            <a:normAutofit/>
          </a:bodyPr>
          <a:lstStyle/>
          <a:p>
            <a:r>
              <a:rPr lang="pl-PL" dirty="0" smtClean="0"/>
              <a:t>Warzywo</a:t>
            </a:r>
            <a:endParaRPr lang="pl-PL" dirty="0"/>
          </a:p>
          <a:p>
            <a:r>
              <a:rPr lang="pl-PL" dirty="0" smtClean="0"/>
              <a:t>Gleba</a:t>
            </a:r>
            <a:r>
              <a:rPr lang="pl-PL" dirty="0"/>
              <a:t>: przepuszczalna, próchniczna, żyzna, lekko kwaśna </a:t>
            </a:r>
          </a:p>
          <a:p>
            <a:r>
              <a:rPr lang="pl-PL" dirty="0"/>
              <a:t>Wysokość: 20-60 cm </a:t>
            </a:r>
          </a:p>
          <a:p>
            <a:r>
              <a:rPr lang="pl-PL" dirty="0"/>
              <a:t>Owoce: jagody </a:t>
            </a:r>
          </a:p>
          <a:p>
            <a:r>
              <a:rPr lang="pl-PL" dirty="0"/>
              <a:t>Kolor owoców: zielone, czerwone, pomarańczowe, żółte </a:t>
            </a:r>
          </a:p>
          <a:p>
            <a:r>
              <a:rPr lang="pl-PL" dirty="0"/>
              <a:t>Liście:  proste, lancetowate, ostro zakończone</a:t>
            </a:r>
          </a:p>
          <a:p>
            <a:r>
              <a:rPr lang="pl-PL" dirty="0"/>
              <a:t>Wilgotność: gleba umiarkowanie wilgotna </a:t>
            </a:r>
          </a:p>
          <a:p>
            <a:r>
              <a:rPr lang="pl-PL" dirty="0"/>
              <a:t>Stanowisko: słońce </a:t>
            </a:r>
          </a:p>
          <a:p>
            <a:endParaRPr lang="pl-PL" dirty="0"/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6" t="4715" r="9254" b="12188"/>
          <a:stretch/>
        </p:blipFill>
        <p:spPr>
          <a:xfrm>
            <a:off x="677334" y="2018891"/>
            <a:ext cx="2980266" cy="4160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569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400" b="1" dirty="0"/>
              <a:t>Pomidor </a:t>
            </a:r>
            <a:r>
              <a:rPr lang="pl-PL" sz="4400" b="1" dirty="0" err="1"/>
              <a:t>Cherry</a:t>
            </a:r>
            <a:r>
              <a:rPr lang="pl-PL" sz="4400" b="1" dirty="0"/>
              <a:t> </a:t>
            </a:r>
            <a:r>
              <a:rPr lang="pl-PL" sz="4400" b="1" dirty="0" smtClean="0"/>
              <a:t>Koktajlowy </a:t>
            </a:r>
            <a:br>
              <a:rPr lang="pl-PL" sz="4400" b="1" dirty="0" smtClean="0"/>
            </a:br>
            <a:r>
              <a:rPr lang="pl-PL" b="1" i="1" dirty="0" err="1" smtClean="0"/>
              <a:t>Lycopersicon</a:t>
            </a:r>
            <a:r>
              <a:rPr lang="pl-PL" b="1" i="1" dirty="0" smtClean="0"/>
              <a:t> </a:t>
            </a:r>
            <a:r>
              <a:rPr lang="pl-PL" b="1" i="1" dirty="0" err="1" smtClean="0"/>
              <a:t>Esculentum</a:t>
            </a:r>
            <a:r>
              <a:rPr lang="pl-PL" i="1" dirty="0"/>
              <a:t/>
            </a:r>
            <a:br>
              <a:rPr lang="pl-PL" i="1" dirty="0"/>
            </a:br>
            <a:endParaRPr lang="pl-PL" i="1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dirty="0"/>
              <a:t>Bylina jadalna</a:t>
            </a:r>
          </a:p>
          <a:p>
            <a:r>
              <a:rPr lang="pl-PL" dirty="0"/>
              <a:t>Liście: sercowate</a:t>
            </a:r>
          </a:p>
          <a:p>
            <a:r>
              <a:rPr lang="pl-PL" dirty="0"/>
              <a:t>Owoce: jagoda, mięsiste</a:t>
            </a:r>
          </a:p>
          <a:p>
            <a:r>
              <a:rPr lang="pl-PL" dirty="0"/>
              <a:t>Kolor owoców: żółte, zielone, czerwone, pomarańczowe</a:t>
            </a:r>
          </a:p>
          <a:p>
            <a:r>
              <a:rPr lang="pl-PL" dirty="0"/>
              <a:t>Pora siewu: wysiew nasion w III-IV pod osłonami, rośliny do gruntu wysadzać w V </a:t>
            </a:r>
          </a:p>
          <a:p>
            <a:r>
              <a:rPr lang="pl-PL" dirty="0"/>
              <a:t>Pora zbiorów: VIII-X</a:t>
            </a:r>
          </a:p>
          <a:p>
            <a:endParaRPr lang="pl-PL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1" b="18599"/>
          <a:stretch/>
        </p:blipFill>
        <p:spPr>
          <a:xfrm>
            <a:off x="828675" y="2290618"/>
            <a:ext cx="4070776" cy="3177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550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b="1" dirty="0" smtClean="0"/>
              <a:t>Por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i="1" dirty="0" err="1" smtClean="0"/>
              <a:t>Allium</a:t>
            </a:r>
            <a:r>
              <a:rPr lang="pl-PL" i="1" dirty="0" smtClean="0"/>
              <a:t> </a:t>
            </a:r>
            <a:r>
              <a:rPr lang="pl-PL" i="1" dirty="0" err="1"/>
              <a:t>porrum</a:t>
            </a:r>
            <a:r>
              <a:rPr lang="pl-PL" i="1" dirty="0"/>
              <a:t> 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" y="2160588"/>
            <a:ext cx="3881437" cy="3881437"/>
          </a:xfr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Warzywo</a:t>
            </a:r>
          </a:p>
          <a:p>
            <a:r>
              <a:rPr lang="pl-PL" dirty="0" smtClean="0"/>
              <a:t>Kolor kwiatów: </a:t>
            </a:r>
            <a:r>
              <a:rPr lang="pl-PL" dirty="0"/>
              <a:t>różowe, białe</a:t>
            </a:r>
          </a:p>
          <a:p>
            <a:r>
              <a:rPr lang="pl-PL" dirty="0" smtClean="0"/>
              <a:t>Kwiatostan” </a:t>
            </a:r>
            <a:r>
              <a:rPr lang="pl-PL" dirty="0"/>
              <a:t>baldach</a:t>
            </a:r>
          </a:p>
          <a:p>
            <a:r>
              <a:rPr lang="pl-PL" dirty="0"/>
              <a:t>Pokrój wzniesiony</a:t>
            </a:r>
          </a:p>
          <a:p>
            <a:r>
              <a:rPr lang="pl-PL" dirty="0"/>
              <a:t>Przydatność do </a:t>
            </a:r>
            <a:r>
              <a:rPr lang="pl-PL" dirty="0" smtClean="0"/>
              <a:t>spożycia: </a:t>
            </a:r>
            <a:r>
              <a:rPr lang="pl-PL" dirty="0"/>
              <a:t>liście</a:t>
            </a:r>
          </a:p>
          <a:p>
            <a:r>
              <a:rPr lang="pl-PL" dirty="0" smtClean="0"/>
              <a:t>Wysokość: </a:t>
            </a:r>
            <a:r>
              <a:rPr lang="pl-PL" dirty="0"/>
              <a:t>do 2m (z pędami kwiatostanowymi)</a:t>
            </a:r>
          </a:p>
          <a:p>
            <a:r>
              <a:rPr lang="pl-PL" dirty="0" smtClean="0"/>
              <a:t>Wilgotność: </a:t>
            </a:r>
            <a:r>
              <a:rPr lang="pl-PL" dirty="0"/>
              <a:t>gleba umiarkowanie wilgotna, gleba wilgotna</a:t>
            </a:r>
          </a:p>
          <a:p>
            <a:r>
              <a:rPr lang="pl-PL" dirty="0" smtClean="0"/>
              <a:t>Stanowisko: </a:t>
            </a:r>
            <a:r>
              <a:rPr lang="pl-PL" dirty="0"/>
              <a:t>słońce </a:t>
            </a:r>
          </a:p>
        </p:txBody>
      </p:sp>
    </p:spTree>
    <p:extLst>
      <p:ext uri="{BB962C8B-B14F-4D97-AF65-F5344CB8AC3E}">
        <p14:creationId xmlns:p14="http://schemas.microsoft.com/office/powerpoint/2010/main" val="84707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b="1" dirty="0" smtClean="0"/>
              <a:t>Seler </a:t>
            </a:r>
            <a:r>
              <a:rPr lang="pl-PL" sz="4000" b="1" dirty="0"/>
              <a:t>naciowy </a:t>
            </a:r>
            <a:br>
              <a:rPr lang="pl-PL" sz="4000" b="1" dirty="0"/>
            </a:br>
            <a:r>
              <a:rPr lang="pl-PL" i="1" dirty="0" err="1"/>
              <a:t>Apium</a:t>
            </a:r>
            <a:r>
              <a:rPr lang="pl-PL" i="1" dirty="0"/>
              <a:t> </a:t>
            </a:r>
            <a:r>
              <a:rPr lang="pl-PL" i="1" dirty="0" err="1"/>
              <a:t>graveolens</a:t>
            </a:r>
            <a:r>
              <a:rPr lang="pl-PL" i="1" dirty="0"/>
              <a:t> </a:t>
            </a:r>
            <a:r>
              <a:rPr lang="pl-PL" i="1" dirty="0" err="1"/>
              <a:t>var</a:t>
            </a:r>
            <a:r>
              <a:rPr lang="pl-PL" i="1" dirty="0"/>
              <a:t>. dulce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246331"/>
            <a:ext cx="4183062" cy="3137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Warzywo</a:t>
            </a:r>
          </a:p>
          <a:p>
            <a:r>
              <a:rPr lang="pl-PL" dirty="0" smtClean="0"/>
              <a:t>Podlewanie</a:t>
            </a:r>
            <a:r>
              <a:rPr lang="pl-PL" dirty="0"/>
              <a:t>: średnio </a:t>
            </a:r>
          </a:p>
          <a:p>
            <a:r>
              <a:rPr lang="pl-PL" dirty="0" smtClean="0"/>
              <a:t>Wysokość</a:t>
            </a:r>
            <a:r>
              <a:rPr lang="pl-PL" dirty="0"/>
              <a:t>: 30 cm - 40 cm </a:t>
            </a:r>
          </a:p>
          <a:p>
            <a:r>
              <a:rPr lang="pl-PL" dirty="0"/>
              <a:t>Barwa liści/igieł: zielonobiałe </a:t>
            </a:r>
          </a:p>
          <a:p>
            <a:r>
              <a:rPr lang="pl-PL" dirty="0" smtClean="0"/>
              <a:t>Stanowisko</a:t>
            </a:r>
            <a:r>
              <a:rPr lang="pl-PL" dirty="0"/>
              <a:t>: </a:t>
            </a:r>
            <a:r>
              <a:rPr lang="pl-PL" dirty="0" smtClean="0"/>
              <a:t>słoneczne</a:t>
            </a:r>
            <a:endParaRPr lang="pl-PL" dirty="0"/>
          </a:p>
          <a:p>
            <a:r>
              <a:rPr lang="pl-PL" dirty="0" smtClean="0"/>
              <a:t>Wilgotność </a:t>
            </a:r>
            <a:r>
              <a:rPr lang="pl-PL" dirty="0"/>
              <a:t>gleby: </a:t>
            </a:r>
            <a:r>
              <a:rPr lang="pl-PL" dirty="0" smtClean="0"/>
              <a:t>średnia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2818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Szczaw </a:t>
            </a:r>
            <a:r>
              <a:rPr lang="pl-PL" sz="4000" b="1" dirty="0" smtClean="0"/>
              <a:t>zwyczajny</a:t>
            </a:r>
            <a:r>
              <a:rPr lang="pl-PL" sz="4000" dirty="0"/>
              <a:t/>
            </a:r>
            <a:br>
              <a:rPr lang="pl-PL" sz="4000" dirty="0"/>
            </a:br>
            <a:r>
              <a:rPr lang="pl-PL" sz="3200" i="1" dirty="0" err="1" smtClean="0"/>
              <a:t>Rumex</a:t>
            </a:r>
            <a:r>
              <a:rPr lang="pl-PL" sz="3200" i="1" dirty="0" smtClean="0"/>
              <a:t> </a:t>
            </a:r>
            <a:r>
              <a:rPr lang="pl-PL" sz="3200" i="1" dirty="0" err="1"/>
              <a:t>acetosa</a:t>
            </a:r>
            <a:r>
              <a:rPr lang="pl-PL" sz="3200" i="1" dirty="0"/>
              <a:t> L</a:t>
            </a:r>
            <a:r>
              <a:rPr lang="pl-PL" sz="3200" i="1" dirty="0" smtClean="0"/>
              <a:t>. </a:t>
            </a:r>
            <a:endParaRPr lang="pl-PL" sz="3200" i="1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dirty="0"/>
              <a:t>Bylina jadalna</a:t>
            </a:r>
          </a:p>
          <a:p>
            <a:r>
              <a:rPr lang="pl-PL" dirty="0"/>
              <a:t>Wysokość: do 100cm </a:t>
            </a:r>
          </a:p>
          <a:p>
            <a:r>
              <a:rPr lang="pl-PL" dirty="0"/>
              <a:t>Pokrój: wzniesiony</a:t>
            </a:r>
          </a:p>
          <a:p>
            <a:r>
              <a:rPr lang="pl-PL" dirty="0"/>
              <a:t> Liście: odziomkowe na długich ogonkach jajowato-podługowate</a:t>
            </a:r>
          </a:p>
          <a:p>
            <a:r>
              <a:rPr lang="pl-PL" dirty="0"/>
              <a:t>Przydatność do spożycia: liście </a:t>
            </a:r>
          </a:p>
          <a:p>
            <a:r>
              <a:rPr lang="pl-PL" dirty="0"/>
              <a:t>Wilgotność: gleba wilgotna </a:t>
            </a:r>
          </a:p>
          <a:p>
            <a:r>
              <a:rPr lang="pl-PL" dirty="0"/>
              <a:t>Stanowisko: półcień, słońce </a:t>
            </a:r>
          </a:p>
          <a:p>
            <a:endParaRPr lang="pl-PL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9" r="4919"/>
          <a:stretch/>
        </p:blipFill>
        <p:spPr>
          <a:xfrm>
            <a:off x="822035" y="2160589"/>
            <a:ext cx="3796145" cy="3620034"/>
          </a:xfrm>
        </p:spPr>
      </p:pic>
    </p:spTree>
    <p:extLst>
      <p:ext uri="{BB962C8B-B14F-4D97-AF65-F5344CB8AC3E}">
        <p14:creationId xmlns:p14="http://schemas.microsoft.com/office/powerpoint/2010/main" val="66925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b="1" dirty="0"/>
              <a:t>Bazylia pospolita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3200" i="1" dirty="0" err="1" smtClean="0"/>
              <a:t>Ocimum</a:t>
            </a:r>
            <a:r>
              <a:rPr lang="pl-PL" sz="3200" i="1" dirty="0" smtClean="0"/>
              <a:t> </a:t>
            </a:r>
            <a:r>
              <a:rPr lang="pl-PL" sz="3200" i="1" dirty="0" err="1"/>
              <a:t>basilicum</a:t>
            </a:r>
            <a:r>
              <a:rPr lang="pl-PL" sz="3200" i="1" dirty="0"/>
              <a:t> L</a:t>
            </a:r>
            <a:r>
              <a:rPr lang="pl-PL" sz="3200" i="1" dirty="0" smtClean="0"/>
              <a:t>.</a:t>
            </a:r>
            <a:endParaRPr lang="pl-PL" sz="3200" i="1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2532658"/>
            <a:ext cx="4183062" cy="3137296"/>
          </a:xfr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pl-PL" dirty="0" smtClean="0"/>
          </a:p>
          <a:p>
            <a:r>
              <a:rPr lang="pl-PL" dirty="0" smtClean="0"/>
              <a:t>Kategoria: zioła</a:t>
            </a:r>
          </a:p>
          <a:p>
            <a:r>
              <a:rPr lang="pl-PL" dirty="0" smtClean="0"/>
              <a:t>Roślina </a:t>
            </a:r>
            <a:r>
              <a:rPr lang="pl-PL" dirty="0"/>
              <a:t>lecznicza, miododajna</a:t>
            </a:r>
          </a:p>
          <a:p>
            <a:r>
              <a:rPr lang="pl-PL" dirty="0"/>
              <a:t>Wysokość: do 50 cm </a:t>
            </a:r>
          </a:p>
          <a:p>
            <a:r>
              <a:rPr lang="pl-PL" dirty="0"/>
              <a:t>Kolor kwiatów: białe, różowe </a:t>
            </a:r>
          </a:p>
          <a:p>
            <a:r>
              <a:rPr lang="pl-PL" dirty="0"/>
              <a:t>Pokrój: krzaczkowaty</a:t>
            </a:r>
          </a:p>
          <a:p>
            <a:r>
              <a:rPr lang="pl-PL" dirty="0"/>
              <a:t>Liście: jajowate, romboidalne, naprzeciwległe</a:t>
            </a:r>
          </a:p>
          <a:p>
            <a:r>
              <a:rPr lang="pl-PL" dirty="0"/>
              <a:t> Przydatność do spożycia: liście </a:t>
            </a:r>
          </a:p>
          <a:p>
            <a:r>
              <a:rPr lang="pl-PL" dirty="0"/>
              <a:t>Wilgotność: gleba wilgotna </a:t>
            </a:r>
          </a:p>
          <a:p>
            <a:r>
              <a:rPr lang="pl-PL" dirty="0"/>
              <a:t>Stanowisko: słońce </a:t>
            </a:r>
          </a:p>
        </p:txBody>
      </p:sp>
    </p:spTree>
    <p:extLst>
      <p:ext uri="{BB962C8B-B14F-4D97-AF65-F5344CB8AC3E}">
        <p14:creationId xmlns:p14="http://schemas.microsoft.com/office/powerpoint/2010/main" val="390222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b="1" dirty="0" smtClean="0"/>
              <a:t>Kolendra </a:t>
            </a:r>
            <a:r>
              <a:rPr lang="pl-PL" sz="4000" b="1" dirty="0"/>
              <a:t>siewna </a:t>
            </a:r>
            <a:r>
              <a:rPr lang="pl-PL" b="1" dirty="0"/>
              <a:t/>
            </a:r>
            <a:br>
              <a:rPr lang="pl-PL" b="1" dirty="0"/>
            </a:br>
            <a:r>
              <a:rPr lang="pl-PL" i="1" dirty="0" err="1"/>
              <a:t>Coriandrum</a:t>
            </a:r>
            <a:r>
              <a:rPr lang="pl-PL" i="1" dirty="0"/>
              <a:t> </a:t>
            </a:r>
            <a:r>
              <a:rPr lang="pl-PL" i="1" dirty="0" err="1"/>
              <a:t>sativum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2532658"/>
            <a:ext cx="4183062" cy="3137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Kategoria: zioła</a:t>
            </a:r>
          </a:p>
          <a:p>
            <a:r>
              <a:rPr lang="pl-PL" dirty="0" smtClean="0"/>
              <a:t>Podlewanie</a:t>
            </a:r>
            <a:r>
              <a:rPr lang="pl-PL" dirty="0"/>
              <a:t>: średnio </a:t>
            </a:r>
          </a:p>
          <a:p>
            <a:r>
              <a:rPr lang="pl-PL" dirty="0"/>
              <a:t>Pokrój: wzniesiony </a:t>
            </a:r>
          </a:p>
          <a:p>
            <a:r>
              <a:rPr lang="pl-PL" dirty="0"/>
              <a:t>Wysokość: do 70 cm </a:t>
            </a:r>
          </a:p>
          <a:p>
            <a:r>
              <a:rPr lang="pl-PL" dirty="0"/>
              <a:t>Barwa liści/igieł: zielona </a:t>
            </a:r>
          </a:p>
          <a:p>
            <a:r>
              <a:rPr lang="pl-PL" dirty="0" smtClean="0"/>
              <a:t>Barwa </a:t>
            </a:r>
            <a:r>
              <a:rPr lang="pl-PL" dirty="0"/>
              <a:t>kwiatów: biała, jasnoróżowa </a:t>
            </a:r>
          </a:p>
          <a:p>
            <a:r>
              <a:rPr lang="pl-PL" dirty="0"/>
              <a:t>Wilgotność gleby: </a:t>
            </a:r>
            <a:r>
              <a:rPr lang="pl-PL" dirty="0" smtClean="0"/>
              <a:t>średnia</a:t>
            </a:r>
            <a:endParaRPr lang="pl-PL" dirty="0"/>
          </a:p>
          <a:p>
            <a:r>
              <a:rPr lang="pl-PL" dirty="0"/>
              <a:t>Termin kwitnienia: VI - VII </a:t>
            </a:r>
            <a:endParaRPr lang="pl-PL" dirty="0" smtClean="0"/>
          </a:p>
          <a:p>
            <a:r>
              <a:rPr lang="pl-PL" dirty="0"/>
              <a:t>Stanowisko: </a:t>
            </a:r>
            <a:r>
              <a:rPr lang="pl-PL" dirty="0" smtClean="0"/>
              <a:t>słoneczne</a:t>
            </a:r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2706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Majeranek ogrodowy </a:t>
            </a:r>
            <a:br>
              <a:rPr lang="pl-PL" dirty="0"/>
            </a:br>
            <a:r>
              <a:rPr lang="pl-PL" dirty="0"/>
              <a:t>Majorana </a:t>
            </a:r>
            <a:r>
              <a:rPr lang="pl-PL" dirty="0" err="1"/>
              <a:t>hortensis</a:t>
            </a:r>
            <a:r>
              <a:rPr lang="pl-PL" dirty="0"/>
              <a:t> </a:t>
            </a:r>
            <a:br>
              <a:rPr lang="pl-PL" dirty="0"/>
            </a:br>
            <a:endParaRPr lang="pl-PL" dirty="0"/>
          </a:p>
        </p:txBody>
      </p:sp>
      <p:sp>
        <p:nvSpPr>
          <p:cNvPr id="9" name="Symbol zastępczy zawartości 8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pl-PL" dirty="0" smtClean="0"/>
          </a:p>
          <a:p>
            <a:r>
              <a:rPr lang="pl-PL" dirty="0"/>
              <a:t>Kategoria: </a:t>
            </a:r>
            <a:r>
              <a:rPr lang="pl-PL" dirty="0" smtClean="0"/>
              <a:t>zioła </a:t>
            </a:r>
            <a:endParaRPr lang="pl-PL" dirty="0"/>
          </a:p>
          <a:p>
            <a:r>
              <a:rPr lang="pl-PL" dirty="0"/>
              <a:t>Podlewanie: średnio </a:t>
            </a:r>
          </a:p>
          <a:p>
            <a:r>
              <a:rPr lang="pl-PL" dirty="0"/>
              <a:t>Pokrój: wzniesiony, kępiasty </a:t>
            </a:r>
          </a:p>
          <a:p>
            <a:r>
              <a:rPr lang="pl-PL" dirty="0"/>
              <a:t>Wysokość: 30 cm - 40 cm </a:t>
            </a:r>
          </a:p>
          <a:p>
            <a:r>
              <a:rPr lang="pl-PL" dirty="0"/>
              <a:t>Barwa liści/igieł: </a:t>
            </a:r>
            <a:r>
              <a:rPr lang="pl-PL" dirty="0" smtClean="0"/>
              <a:t>zielona</a:t>
            </a:r>
          </a:p>
          <a:p>
            <a:r>
              <a:rPr lang="pl-PL" dirty="0"/>
              <a:t>Termin kwitnienia: VI - X </a:t>
            </a:r>
          </a:p>
          <a:p>
            <a:r>
              <a:rPr lang="pl-PL" dirty="0" smtClean="0"/>
              <a:t>Stanowisko</a:t>
            </a:r>
            <a:r>
              <a:rPr lang="pl-PL" dirty="0"/>
              <a:t>: </a:t>
            </a:r>
            <a:r>
              <a:rPr lang="pl-PL" dirty="0" smtClean="0"/>
              <a:t>słoneczne</a:t>
            </a:r>
            <a:endParaRPr lang="pl-PL" dirty="0"/>
          </a:p>
          <a:p>
            <a:r>
              <a:rPr lang="pl-PL" dirty="0"/>
              <a:t>Barwa kwiatów: biała, różowa </a:t>
            </a:r>
          </a:p>
          <a:p>
            <a:r>
              <a:rPr lang="pl-PL" dirty="0"/>
              <a:t>Wilgotność gleby: </a:t>
            </a:r>
            <a:r>
              <a:rPr lang="pl-PL" dirty="0" smtClean="0"/>
              <a:t>średnia</a:t>
            </a:r>
            <a:endParaRPr lang="pl-PL" dirty="0"/>
          </a:p>
          <a:p>
            <a:endParaRPr lang="pl-PL" dirty="0"/>
          </a:p>
        </p:txBody>
      </p:sp>
      <p:pic>
        <p:nvPicPr>
          <p:cNvPr id="2" name="Symbol zastępczy zawartości 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2532658"/>
            <a:ext cx="4183062" cy="3137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9581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000" b="1" dirty="0"/>
              <a:t>Melisa lekarska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sv-SE" i="1" dirty="0" smtClean="0"/>
              <a:t>Melissa </a:t>
            </a:r>
            <a:r>
              <a:rPr lang="sv-SE" i="1" dirty="0"/>
              <a:t>officinalis L</a:t>
            </a:r>
            <a:r>
              <a:rPr lang="sv-SE" i="1" dirty="0" smtClean="0"/>
              <a:t>.</a:t>
            </a:r>
            <a:endParaRPr lang="pl-PL" i="1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089969" y="2160589"/>
            <a:ext cx="4767709" cy="3880773"/>
          </a:xfrm>
        </p:spPr>
        <p:txBody>
          <a:bodyPr/>
          <a:lstStyle/>
          <a:p>
            <a:r>
              <a:rPr lang="pl-PL" dirty="0" smtClean="0"/>
              <a:t>Kategoria: zioła</a:t>
            </a:r>
          </a:p>
          <a:p>
            <a:r>
              <a:rPr lang="pl-PL" dirty="0" smtClean="0"/>
              <a:t>Roślina </a:t>
            </a:r>
            <a:r>
              <a:rPr lang="pl-PL" dirty="0"/>
              <a:t>lecznicza, miododajna</a:t>
            </a:r>
          </a:p>
          <a:p>
            <a:r>
              <a:rPr lang="pl-PL" dirty="0"/>
              <a:t>Kolor kwiatów: żółte </a:t>
            </a:r>
          </a:p>
          <a:p>
            <a:r>
              <a:rPr lang="pl-PL" dirty="0"/>
              <a:t>Liście: blaszka </a:t>
            </a:r>
            <a:r>
              <a:rPr lang="pl-PL" dirty="0" err="1"/>
              <a:t>szerokojajowata</a:t>
            </a:r>
            <a:r>
              <a:rPr lang="pl-PL" dirty="0"/>
              <a:t> do ok. 8 cm długości i 5 cm szerokości, ostra na szczycie, w nasadzie okrągława do sercowatej o karbowanych brzegach </a:t>
            </a:r>
          </a:p>
          <a:p>
            <a:r>
              <a:rPr lang="pl-PL" dirty="0"/>
              <a:t>Wysokość: do 60 cm </a:t>
            </a:r>
          </a:p>
          <a:p>
            <a:r>
              <a:rPr lang="pl-PL" dirty="0"/>
              <a:t>Wilgotność: gleba umiarkowanie wilgotna</a:t>
            </a:r>
          </a:p>
          <a:p>
            <a:r>
              <a:rPr lang="pl-PL" dirty="0"/>
              <a:t>Stanowisko: słońce, półcień </a:t>
            </a:r>
          </a:p>
          <a:p>
            <a:endParaRPr lang="pl-PL" dirty="0"/>
          </a:p>
        </p:txBody>
      </p:sp>
      <p:pic>
        <p:nvPicPr>
          <p:cNvPr id="9" name="Symbol zastępczy zawartości 8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1" r="2270"/>
          <a:stretch/>
        </p:blipFill>
        <p:spPr>
          <a:xfrm>
            <a:off x="775453" y="2160589"/>
            <a:ext cx="3990511" cy="3507622"/>
          </a:xfrm>
        </p:spPr>
      </p:pic>
    </p:spTree>
    <p:extLst>
      <p:ext uri="{BB962C8B-B14F-4D97-AF65-F5344CB8AC3E}">
        <p14:creationId xmlns:p14="http://schemas.microsoft.com/office/powerpoint/2010/main" val="180537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400" b="1" dirty="0"/>
              <a:t>Mięta pieprzowa </a:t>
            </a:r>
            <a:r>
              <a:rPr lang="pl-PL" sz="4400" b="1" dirty="0" smtClean="0"/>
              <a:t>i cytrynowa</a:t>
            </a:r>
            <a:r>
              <a:rPr lang="pl-PL" sz="4400" b="1" dirty="0"/>
              <a:t/>
            </a:r>
            <a:br>
              <a:rPr lang="pl-PL" sz="4400" b="1" dirty="0"/>
            </a:br>
            <a:r>
              <a:rPr lang="pl-PL" i="1" dirty="0" err="1"/>
              <a:t>Mentha</a:t>
            </a:r>
            <a:r>
              <a:rPr lang="pl-PL" i="1" dirty="0"/>
              <a:t> </a:t>
            </a:r>
            <a:r>
              <a:rPr lang="pl-PL" i="1" dirty="0" err="1"/>
              <a:t>piperita</a:t>
            </a:r>
            <a:r>
              <a:rPr lang="pl-PL" i="1" dirty="0"/>
              <a:t> </a:t>
            </a:r>
            <a:r>
              <a:rPr lang="pl-PL" i="1" dirty="0" smtClean="0"/>
              <a:t>i </a:t>
            </a:r>
            <a:r>
              <a:rPr lang="pl-PL" i="1" dirty="0" err="1" smtClean="0"/>
              <a:t>Mentha</a:t>
            </a:r>
            <a:r>
              <a:rPr lang="pl-PL" i="1" dirty="0" smtClean="0"/>
              <a:t> </a:t>
            </a:r>
            <a:r>
              <a:rPr lang="pl-PL" i="1" dirty="0" err="1"/>
              <a:t>gentilis</a:t>
            </a:r>
            <a:r>
              <a:rPr lang="pl-PL" i="1" dirty="0"/>
              <a:t> </a:t>
            </a:r>
            <a:r>
              <a:rPr lang="pl-PL" i="1" dirty="0" err="1"/>
              <a:t>var</a:t>
            </a:r>
            <a:r>
              <a:rPr lang="pl-PL" i="1" dirty="0"/>
              <a:t>. </a:t>
            </a:r>
            <a:r>
              <a:rPr lang="pl-PL" i="1" dirty="0" err="1"/>
              <a:t>Citrata</a:t>
            </a:r>
            <a:r>
              <a:rPr lang="pl-PL" i="1" dirty="0"/>
              <a:t>.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46"/>
          <a:stretch/>
        </p:blipFill>
        <p:spPr>
          <a:xfrm>
            <a:off x="981345" y="2160589"/>
            <a:ext cx="3148147" cy="3880773"/>
          </a:xfr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Kategoria: zioła</a:t>
            </a:r>
          </a:p>
          <a:p>
            <a:r>
              <a:rPr lang="pl-PL" dirty="0" smtClean="0"/>
              <a:t>Roślina </a:t>
            </a:r>
            <a:r>
              <a:rPr lang="pl-PL" dirty="0"/>
              <a:t>lecznicza</a:t>
            </a:r>
          </a:p>
          <a:p>
            <a:r>
              <a:rPr lang="pl-PL" dirty="0"/>
              <a:t>Pokrój: krzaczkowaty </a:t>
            </a:r>
          </a:p>
          <a:p>
            <a:r>
              <a:rPr lang="pl-PL" dirty="0"/>
              <a:t>Liście: blaszka ciemnozielona lub brunatnozielona, owalna lub lancetowata, o zaostrzonym szczycie, ostro ząbkowanym brzegu i asymetrycznej nasadzie </a:t>
            </a:r>
          </a:p>
          <a:p>
            <a:r>
              <a:rPr lang="pl-PL" dirty="0"/>
              <a:t>Przydatność do spożycia: kwiaty, liście </a:t>
            </a:r>
          </a:p>
          <a:p>
            <a:r>
              <a:rPr lang="pl-PL" dirty="0"/>
              <a:t>Wilgotność gleba wilgotna </a:t>
            </a:r>
          </a:p>
          <a:p>
            <a:r>
              <a:rPr lang="pl-PL" dirty="0"/>
              <a:t>Stanowisko: słońce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0950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b="1" dirty="0"/>
              <a:t>Wierzba japońska </a:t>
            </a:r>
            <a:r>
              <a:rPr lang="pl-PL" sz="4000" b="1" dirty="0" err="1" smtClean="0"/>
              <a:t>Hakuro</a:t>
            </a:r>
            <a:r>
              <a:rPr lang="pl-PL" sz="4000" b="1" dirty="0" smtClean="0"/>
              <a:t> </a:t>
            </a:r>
            <a:r>
              <a:rPr lang="pl-PL" sz="4000" b="1" dirty="0" err="1" smtClean="0"/>
              <a:t>Nishiki</a:t>
            </a:r>
            <a:r>
              <a:rPr lang="pl-PL" sz="4000" b="1" dirty="0" smtClean="0"/>
              <a:t> </a:t>
            </a:r>
            <a:r>
              <a:rPr lang="pl-PL" dirty="0"/>
              <a:t/>
            </a:r>
            <a:br>
              <a:rPr lang="pl-PL" dirty="0"/>
            </a:br>
            <a:r>
              <a:rPr lang="pl-PL" sz="3200" i="1" dirty="0" err="1" smtClean="0"/>
              <a:t>Salix</a:t>
            </a:r>
            <a:r>
              <a:rPr lang="pl-PL" sz="3200" i="1" dirty="0" smtClean="0"/>
              <a:t> </a:t>
            </a:r>
            <a:r>
              <a:rPr lang="pl-PL" sz="3200" i="1" dirty="0" err="1"/>
              <a:t>integra</a:t>
            </a:r>
            <a:r>
              <a:rPr lang="pl-PL" sz="3200" i="1" dirty="0"/>
              <a:t> '</a:t>
            </a:r>
            <a:r>
              <a:rPr lang="pl-PL" sz="3200" i="1" dirty="0" err="1"/>
              <a:t>Hakuro-nishiki</a:t>
            </a:r>
            <a:r>
              <a:rPr lang="pl-PL" sz="3200" i="1" dirty="0"/>
              <a:t>' 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" y="2160588"/>
            <a:ext cx="3881437" cy="3881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Symbol zastępczy zawartości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dirty="0"/>
              <a:t>Krzew ozdobny</a:t>
            </a:r>
          </a:p>
          <a:p>
            <a:r>
              <a:rPr lang="pl-PL" dirty="0"/>
              <a:t>Pokrój: pokładający się, rozłożysty </a:t>
            </a:r>
          </a:p>
          <a:p>
            <a:r>
              <a:rPr lang="pl-PL" dirty="0"/>
              <a:t>Wysokość: do 3 m. </a:t>
            </a:r>
          </a:p>
          <a:p>
            <a:r>
              <a:rPr lang="pl-PL" dirty="0"/>
              <a:t>Okres kwitnienia: III, IV </a:t>
            </a:r>
          </a:p>
          <a:p>
            <a:r>
              <a:rPr lang="pl-PL" dirty="0"/>
              <a:t>Wilgotność: gleba wilgotna, gleba umiarkowanie wilgotna </a:t>
            </a:r>
          </a:p>
          <a:p>
            <a:r>
              <a:rPr lang="pl-PL" dirty="0"/>
              <a:t>Stanowisko: słońce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9948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b="1" dirty="0" smtClean="0"/>
              <a:t>Oregano </a:t>
            </a:r>
            <a:r>
              <a:rPr lang="pl-PL" b="1" dirty="0"/>
              <a:t/>
            </a:r>
            <a:br>
              <a:rPr lang="pl-PL" b="1" dirty="0"/>
            </a:br>
            <a:r>
              <a:rPr lang="pl-PL" i="1" dirty="0" err="1"/>
              <a:t>Origanum</a:t>
            </a:r>
            <a:r>
              <a:rPr lang="pl-PL" i="1" dirty="0"/>
              <a:t> </a:t>
            </a:r>
            <a:r>
              <a:rPr lang="pl-PL" i="1" dirty="0" err="1"/>
              <a:t>vulgare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60" t="5239" r="6686" b="13211"/>
          <a:stretch/>
        </p:blipFill>
        <p:spPr>
          <a:xfrm>
            <a:off x="1061764" y="2160589"/>
            <a:ext cx="3866084" cy="3399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pl-PL" dirty="0"/>
              <a:t>Kategoria: </a:t>
            </a:r>
            <a:r>
              <a:rPr lang="pl-PL" dirty="0" smtClean="0"/>
              <a:t>zioła </a:t>
            </a:r>
            <a:endParaRPr lang="pl-PL" dirty="0"/>
          </a:p>
          <a:p>
            <a:r>
              <a:rPr lang="pl-PL" dirty="0"/>
              <a:t>Podlewanie: średnio </a:t>
            </a:r>
          </a:p>
          <a:p>
            <a:r>
              <a:rPr lang="pl-PL" dirty="0"/>
              <a:t>Pokrój: kępiasty, wzniesiony </a:t>
            </a:r>
          </a:p>
          <a:p>
            <a:r>
              <a:rPr lang="pl-PL" dirty="0"/>
              <a:t>Wysokość: 10 cm - 60 cm </a:t>
            </a:r>
          </a:p>
          <a:p>
            <a:r>
              <a:rPr lang="pl-PL" dirty="0"/>
              <a:t>Barwa liści/igieł: zielona </a:t>
            </a:r>
          </a:p>
          <a:p>
            <a:r>
              <a:rPr lang="pl-PL" dirty="0" smtClean="0"/>
              <a:t>Stanowisko</a:t>
            </a:r>
            <a:r>
              <a:rPr lang="pl-PL" dirty="0"/>
              <a:t>: </a:t>
            </a:r>
            <a:r>
              <a:rPr lang="pl-PL" dirty="0" smtClean="0"/>
              <a:t>słoneczne</a:t>
            </a:r>
            <a:endParaRPr lang="pl-PL" dirty="0"/>
          </a:p>
          <a:p>
            <a:r>
              <a:rPr lang="pl-PL" dirty="0"/>
              <a:t>Barwa kwiatów: różowa, biała </a:t>
            </a:r>
          </a:p>
          <a:p>
            <a:r>
              <a:rPr lang="pl-PL" dirty="0"/>
              <a:t>Wilgotność gleby: </a:t>
            </a:r>
            <a:r>
              <a:rPr lang="pl-PL" dirty="0" smtClean="0"/>
              <a:t>średnia</a:t>
            </a:r>
            <a:endParaRPr lang="pl-PL" dirty="0"/>
          </a:p>
          <a:p>
            <a:r>
              <a:rPr lang="pl-PL" dirty="0"/>
              <a:t>Termin kwitnienia: VII - IX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9302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 smtClean="0"/>
              <a:t>Tymianek pospolity</a:t>
            </a:r>
            <a:r>
              <a:rPr lang="pl-PL" b="1" dirty="0"/>
              <a:t/>
            </a:r>
            <a:br>
              <a:rPr lang="pl-PL" b="1" dirty="0"/>
            </a:br>
            <a:r>
              <a:rPr lang="pl-PL" i="1" dirty="0" err="1"/>
              <a:t>Thymus</a:t>
            </a:r>
            <a:r>
              <a:rPr lang="pl-PL" i="1" dirty="0"/>
              <a:t> </a:t>
            </a:r>
            <a:r>
              <a:rPr lang="pl-PL" i="1" dirty="0" err="1"/>
              <a:t>vulgaris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pl-PL" dirty="0"/>
              <a:t>Kategoria: </a:t>
            </a:r>
            <a:r>
              <a:rPr lang="pl-PL" dirty="0" smtClean="0"/>
              <a:t>zioła </a:t>
            </a:r>
            <a:endParaRPr lang="pl-PL" dirty="0"/>
          </a:p>
          <a:p>
            <a:r>
              <a:rPr lang="pl-PL" dirty="0"/>
              <a:t>Podlewanie: mało </a:t>
            </a:r>
          </a:p>
          <a:p>
            <a:r>
              <a:rPr lang="pl-PL" dirty="0"/>
              <a:t>Pokrój: kępiasty, zadarniający </a:t>
            </a:r>
          </a:p>
          <a:p>
            <a:r>
              <a:rPr lang="pl-PL" dirty="0"/>
              <a:t>Wysokość: 10 cm - 30 cm </a:t>
            </a:r>
          </a:p>
          <a:p>
            <a:r>
              <a:rPr lang="pl-PL" dirty="0"/>
              <a:t>Barwa liści/igieł: zielona </a:t>
            </a:r>
          </a:p>
          <a:p>
            <a:r>
              <a:rPr lang="pl-PL" dirty="0" smtClean="0"/>
              <a:t>Stanowisko</a:t>
            </a:r>
            <a:r>
              <a:rPr lang="pl-PL" dirty="0"/>
              <a:t>: </a:t>
            </a:r>
            <a:r>
              <a:rPr lang="pl-PL" dirty="0" smtClean="0"/>
              <a:t>słoneczne</a:t>
            </a:r>
            <a:endParaRPr lang="pl-PL" dirty="0"/>
          </a:p>
          <a:p>
            <a:r>
              <a:rPr lang="pl-PL" dirty="0"/>
              <a:t>Barwa kwiatów: różowa, fioletowa, biała </a:t>
            </a:r>
          </a:p>
          <a:p>
            <a:r>
              <a:rPr lang="pl-PL" dirty="0"/>
              <a:t>Wilgotność gleby: </a:t>
            </a:r>
            <a:r>
              <a:rPr lang="pl-PL" dirty="0" smtClean="0"/>
              <a:t>mała</a:t>
            </a:r>
            <a:endParaRPr lang="pl-PL" dirty="0"/>
          </a:p>
          <a:p>
            <a:r>
              <a:rPr lang="pl-PL" dirty="0"/>
              <a:t>Termin </a:t>
            </a:r>
            <a:r>
              <a:rPr lang="pl-PL" dirty="0" smtClean="0"/>
              <a:t>kwitnienia: VI - IX</a:t>
            </a:r>
            <a:endParaRPr lang="pl-PL" dirty="0"/>
          </a:p>
          <a:p>
            <a:endParaRPr lang="pl-PL" dirty="0"/>
          </a:p>
        </p:txBody>
      </p:sp>
      <p:pic>
        <p:nvPicPr>
          <p:cNvPr id="9" name="Symbol zastępczy zawartości 8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0" r="12231" b="52389"/>
          <a:stretch/>
        </p:blipFill>
        <p:spPr>
          <a:xfrm>
            <a:off x="886691" y="2160588"/>
            <a:ext cx="3788041" cy="3316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9774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b="1" dirty="0" smtClean="0"/>
              <a:t>Burak zwyczajny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Beta </a:t>
            </a:r>
            <a:r>
              <a:rPr lang="pl-PL" dirty="0" err="1" smtClean="0"/>
              <a:t>vulgaris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dirty="0" smtClean="0"/>
              <a:t>Warzywo </a:t>
            </a:r>
            <a:endParaRPr lang="pl-PL" dirty="0"/>
          </a:p>
          <a:p>
            <a:r>
              <a:rPr lang="pl-PL" dirty="0"/>
              <a:t>Podlewanie: dużo </a:t>
            </a:r>
          </a:p>
          <a:p>
            <a:r>
              <a:rPr lang="pl-PL" dirty="0" smtClean="0"/>
              <a:t>Wysokość</a:t>
            </a:r>
            <a:r>
              <a:rPr lang="pl-PL" dirty="0"/>
              <a:t>: 30 cm - 40 cm </a:t>
            </a:r>
          </a:p>
          <a:p>
            <a:r>
              <a:rPr lang="pl-PL" dirty="0"/>
              <a:t>Barwa liści/igieł: zielona </a:t>
            </a:r>
            <a:endParaRPr lang="pl-PL" dirty="0" smtClean="0"/>
          </a:p>
          <a:p>
            <a:r>
              <a:rPr lang="pl-PL" dirty="0" smtClean="0"/>
              <a:t>Przydatność do spożycia: liście, bulwa</a:t>
            </a:r>
          </a:p>
          <a:p>
            <a:r>
              <a:rPr lang="pl-PL" dirty="0" smtClean="0"/>
              <a:t>Stanowisko: słoneczne</a:t>
            </a:r>
          </a:p>
          <a:p>
            <a:r>
              <a:rPr lang="pl-PL" dirty="0" smtClean="0"/>
              <a:t>Wilgotność gleby: duża</a:t>
            </a:r>
            <a:endParaRPr lang="pl-PL" dirty="0"/>
          </a:p>
          <a:p>
            <a:endParaRPr lang="pl-PL" dirty="0"/>
          </a:p>
        </p:txBody>
      </p:sp>
      <p:pic>
        <p:nvPicPr>
          <p:cNvPr id="9" name="Symbol zastępczy zawartości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208" y="2160588"/>
            <a:ext cx="3261191" cy="4056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8949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400" b="1" dirty="0"/>
              <a:t>Marchew zwyczajna </a:t>
            </a:r>
            <a:r>
              <a:rPr lang="pl-PL" dirty="0"/>
              <a:t/>
            </a:r>
            <a:br>
              <a:rPr lang="pl-PL" dirty="0"/>
            </a:br>
            <a:r>
              <a:rPr lang="pl-PL" i="1" dirty="0" err="1" smtClean="0"/>
              <a:t>Daucus</a:t>
            </a:r>
            <a:r>
              <a:rPr lang="pl-PL" i="1" dirty="0" smtClean="0"/>
              <a:t> </a:t>
            </a:r>
            <a:r>
              <a:rPr lang="pl-PL" i="1" dirty="0" err="1" smtClean="0"/>
              <a:t>carota</a:t>
            </a:r>
            <a:r>
              <a:rPr lang="pl-PL" i="1" dirty="0" smtClean="0"/>
              <a:t> 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07"/>
          <a:stretch/>
        </p:blipFill>
        <p:spPr>
          <a:xfrm>
            <a:off x="1599403" y="2160589"/>
            <a:ext cx="2446123" cy="3911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089968" y="2190978"/>
            <a:ext cx="4184034" cy="3880773"/>
          </a:xfrm>
        </p:spPr>
        <p:txBody>
          <a:bodyPr>
            <a:noAutofit/>
          </a:bodyPr>
          <a:lstStyle/>
          <a:p>
            <a:r>
              <a:rPr lang="pl-PL" dirty="0" smtClean="0"/>
              <a:t>Warzywo</a:t>
            </a:r>
          </a:p>
          <a:p>
            <a:r>
              <a:rPr lang="pl-PL" dirty="0"/>
              <a:t>Roślina </a:t>
            </a:r>
            <a:r>
              <a:rPr lang="pl-PL" dirty="0" smtClean="0"/>
              <a:t>miododajna</a:t>
            </a:r>
            <a:endParaRPr lang="pl-PL" dirty="0"/>
          </a:p>
          <a:p>
            <a:r>
              <a:rPr lang="pl-PL" dirty="0" smtClean="0"/>
              <a:t>Liście</a:t>
            </a:r>
            <a:r>
              <a:rPr lang="pl-PL" dirty="0"/>
              <a:t>: 2 lub 3-krotnie pierzastosieczne, równowąskie </a:t>
            </a:r>
            <a:endParaRPr lang="pl-PL" dirty="0" smtClean="0"/>
          </a:p>
          <a:p>
            <a:r>
              <a:rPr lang="pl-PL" dirty="0" smtClean="0"/>
              <a:t>Kwiaty</a:t>
            </a:r>
            <a:r>
              <a:rPr lang="pl-PL" dirty="0"/>
              <a:t>: małe, białe, zebrane u szczytu rośliny w baldach </a:t>
            </a:r>
            <a:r>
              <a:rPr lang="pl-PL" dirty="0" smtClean="0"/>
              <a:t>złożony</a:t>
            </a:r>
          </a:p>
          <a:p>
            <a:r>
              <a:rPr lang="pl-PL" dirty="0" smtClean="0"/>
              <a:t>Przydatność do spożycia: korzeń</a:t>
            </a:r>
            <a:endParaRPr lang="pl-PL" dirty="0"/>
          </a:p>
          <a:p>
            <a:r>
              <a:rPr lang="pl-PL" dirty="0"/>
              <a:t>Wilgotność gleba umiarkowanie wilgotna </a:t>
            </a:r>
            <a:endParaRPr lang="pl-PL" dirty="0" smtClean="0"/>
          </a:p>
          <a:p>
            <a:r>
              <a:rPr lang="pl-PL" dirty="0" smtClean="0"/>
              <a:t>Stanowisko</a:t>
            </a:r>
            <a:r>
              <a:rPr lang="pl-PL" dirty="0"/>
              <a:t>: słońce </a:t>
            </a:r>
          </a:p>
        </p:txBody>
      </p:sp>
    </p:spTree>
    <p:extLst>
      <p:ext uri="{BB962C8B-B14F-4D97-AF65-F5344CB8AC3E}">
        <p14:creationId xmlns:p14="http://schemas.microsoft.com/office/powerpoint/2010/main" val="138285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Pietruszka naciowa </a:t>
            </a:r>
            <a:br>
              <a:rPr lang="pl-PL" dirty="0"/>
            </a:br>
            <a:r>
              <a:rPr lang="pl-PL" dirty="0" err="1"/>
              <a:t>Petroselinum</a:t>
            </a:r>
            <a:r>
              <a:rPr lang="pl-PL" dirty="0"/>
              <a:t> </a:t>
            </a:r>
            <a:r>
              <a:rPr lang="pl-PL" dirty="0" err="1"/>
              <a:t>crispum</a:t>
            </a:r>
            <a:r>
              <a:rPr lang="pl-PL" dirty="0"/>
              <a:t> </a:t>
            </a:r>
            <a:r>
              <a:rPr lang="pl-PL" dirty="0" err="1"/>
              <a:t>subsp</a:t>
            </a:r>
            <a:r>
              <a:rPr lang="pl-PL" dirty="0"/>
              <a:t>. </a:t>
            </a:r>
            <a:r>
              <a:rPr lang="pl-PL" dirty="0" err="1"/>
              <a:t>crispum</a:t>
            </a:r>
            <a:r>
              <a:rPr lang="pl-PL" dirty="0"/>
              <a:t> </a:t>
            </a:r>
            <a:br>
              <a:rPr lang="pl-PL" dirty="0"/>
            </a:b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784" y="2160588"/>
            <a:ext cx="2707220" cy="3881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dirty="0" smtClean="0"/>
              <a:t>Warzywo </a:t>
            </a:r>
            <a:endParaRPr lang="pl-PL" dirty="0"/>
          </a:p>
          <a:p>
            <a:r>
              <a:rPr lang="pl-PL" dirty="0"/>
              <a:t>Podlewanie: mało </a:t>
            </a:r>
          </a:p>
          <a:p>
            <a:r>
              <a:rPr lang="pl-PL" dirty="0"/>
              <a:t>Pokrój: wzniesiony, kępiasty </a:t>
            </a:r>
          </a:p>
          <a:p>
            <a:r>
              <a:rPr lang="pl-PL" dirty="0"/>
              <a:t>Wysokość: 30 cm - 50 cm </a:t>
            </a:r>
          </a:p>
          <a:p>
            <a:r>
              <a:rPr lang="pl-PL" dirty="0"/>
              <a:t>Barwa liści/igieł: zielona </a:t>
            </a:r>
          </a:p>
          <a:p>
            <a:r>
              <a:rPr lang="pl-PL" dirty="0" smtClean="0"/>
              <a:t>Stanowisko</a:t>
            </a:r>
            <a:r>
              <a:rPr lang="pl-PL" dirty="0"/>
              <a:t>: </a:t>
            </a:r>
            <a:r>
              <a:rPr lang="pl-PL" dirty="0" smtClean="0"/>
              <a:t>słoneczne</a:t>
            </a:r>
            <a:endParaRPr lang="pl-PL" dirty="0"/>
          </a:p>
          <a:p>
            <a:r>
              <a:rPr lang="pl-PL" dirty="0" smtClean="0"/>
              <a:t>Wilgotność </a:t>
            </a:r>
            <a:r>
              <a:rPr lang="pl-PL" dirty="0"/>
              <a:t>gleby: </a:t>
            </a:r>
            <a:r>
              <a:rPr lang="pl-PL" dirty="0" smtClean="0"/>
              <a:t>mała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0963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400" b="1" dirty="0"/>
              <a:t>Rzodkiewka</a:t>
            </a:r>
            <a:r>
              <a:rPr lang="pl-PL" dirty="0"/>
              <a:t>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i="1" dirty="0" err="1" smtClean="0"/>
              <a:t>Raphanus</a:t>
            </a:r>
            <a:r>
              <a:rPr lang="pl-PL" i="1" dirty="0" smtClean="0"/>
              <a:t> </a:t>
            </a:r>
            <a:r>
              <a:rPr lang="pl-PL" i="1" dirty="0" err="1"/>
              <a:t>sativus</a:t>
            </a:r>
            <a:r>
              <a:rPr lang="pl-PL" i="1" dirty="0"/>
              <a:t> </a:t>
            </a:r>
            <a:r>
              <a:rPr lang="pl-PL" i="1" dirty="0" err="1"/>
              <a:t>var</a:t>
            </a:r>
            <a:r>
              <a:rPr lang="pl-PL" i="1" dirty="0"/>
              <a:t>. </a:t>
            </a:r>
            <a:r>
              <a:rPr lang="pl-PL" i="1" dirty="0" err="1" smtClean="0"/>
              <a:t>Sativus</a:t>
            </a:r>
            <a:r>
              <a:rPr lang="pl-PL" i="1" dirty="0" smtClean="0"/>
              <a:t> 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619" y="2160588"/>
            <a:ext cx="2625549" cy="3881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Warzywo</a:t>
            </a:r>
            <a:endParaRPr lang="pl-PL" dirty="0"/>
          </a:p>
          <a:p>
            <a:r>
              <a:rPr lang="pl-PL" dirty="0" smtClean="0"/>
              <a:t>Gleba: </a:t>
            </a:r>
            <a:r>
              <a:rPr lang="pl-PL" dirty="0"/>
              <a:t>żyzna, przepuszczalna </a:t>
            </a:r>
            <a:endParaRPr lang="pl-PL" dirty="0" smtClean="0"/>
          </a:p>
          <a:p>
            <a:r>
              <a:rPr lang="pl-PL" dirty="0" smtClean="0"/>
              <a:t>Wysokość: </a:t>
            </a:r>
            <a:r>
              <a:rPr lang="pl-PL" dirty="0"/>
              <a:t>10-60cm </a:t>
            </a:r>
          </a:p>
          <a:p>
            <a:r>
              <a:rPr lang="pl-PL" dirty="0"/>
              <a:t>Kolor </a:t>
            </a:r>
            <a:r>
              <a:rPr lang="pl-PL" dirty="0" smtClean="0"/>
              <a:t>kwiatów: </a:t>
            </a:r>
            <a:r>
              <a:rPr lang="pl-PL" dirty="0"/>
              <a:t>białe </a:t>
            </a:r>
          </a:p>
          <a:p>
            <a:r>
              <a:rPr lang="pl-PL" dirty="0" smtClean="0"/>
              <a:t>Kwiatostan: </a:t>
            </a:r>
            <a:r>
              <a:rPr lang="pl-PL" dirty="0"/>
              <a:t>grono </a:t>
            </a:r>
          </a:p>
          <a:p>
            <a:r>
              <a:rPr lang="pl-PL" dirty="0" smtClean="0"/>
              <a:t>Kwiaty: </a:t>
            </a:r>
            <a:r>
              <a:rPr lang="pl-PL" dirty="0"/>
              <a:t>pojedyncze </a:t>
            </a:r>
          </a:p>
          <a:p>
            <a:r>
              <a:rPr lang="pl-PL" dirty="0" smtClean="0"/>
              <a:t>Przydatność </a:t>
            </a:r>
            <a:r>
              <a:rPr lang="pl-PL" dirty="0"/>
              <a:t>do </a:t>
            </a:r>
            <a:r>
              <a:rPr lang="pl-PL" dirty="0" smtClean="0"/>
              <a:t>spożycia: </a:t>
            </a:r>
            <a:r>
              <a:rPr lang="pl-PL" dirty="0"/>
              <a:t>korzenie </a:t>
            </a:r>
          </a:p>
          <a:p>
            <a:r>
              <a:rPr lang="pl-PL" dirty="0" smtClean="0"/>
              <a:t>Wilgotność: </a:t>
            </a:r>
            <a:r>
              <a:rPr lang="pl-PL" dirty="0"/>
              <a:t>gleba umiarkowanie wilgotna </a:t>
            </a:r>
          </a:p>
          <a:p>
            <a:r>
              <a:rPr lang="pl-PL" dirty="0" smtClean="0"/>
              <a:t>Stanowisko: </a:t>
            </a:r>
            <a:r>
              <a:rPr lang="pl-PL" dirty="0"/>
              <a:t>słońce</a:t>
            </a:r>
          </a:p>
        </p:txBody>
      </p:sp>
    </p:spTree>
    <p:extLst>
      <p:ext uri="{BB962C8B-B14F-4D97-AF65-F5344CB8AC3E}">
        <p14:creationId xmlns:p14="http://schemas.microsoft.com/office/powerpoint/2010/main" val="102408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 smtClean="0"/>
              <a:t>Rośliny miododajne</a:t>
            </a:r>
            <a:br>
              <a:rPr lang="pl-PL" sz="4000" b="1" dirty="0" smtClean="0"/>
            </a:br>
            <a:r>
              <a:rPr lang="pl-PL" sz="4000" b="1" dirty="0" smtClean="0"/>
              <a:t>- Kwietna łąka</a:t>
            </a:r>
            <a:endParaRPr lang="pl-PL" sz="4000" b="1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64" y="2141682"/>
            <a:ext cx="3823854" cy="3823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smtClean="0"/>
              <a:t>Mieszanka roślin miododajnych, </a:t>
            </a:r>
            <a:r>
              <a:rPr lang="pl-PL" dirty="0"/>
              <a:t>chętnie </a:t>
            </a:r>
            <a:r>
              <a:rPr lang="pl-PL" dirty="0" smtClean="0"/>
              <a:t>odwiedzanych </a:t>
            </a:r>
            <a:r>
              <a:rPr lang="pl-PL" dirty="0"/>
              <a:t>przez pszczoły, trzmiele i inne owady zapylające. </a:t>
            </a:r>
            <a:endParaRPr lang="pl-PL" dirty="0" smtClean="0"/>
          </a:p>
          <a:p>
            <a:r>
              <a:rPr lang="pl-PL" dirty="0" smtClean="0"/>
              <a:t>Kwitnące:</a:t>
            </a:r>
            <a:r>
              <a:rPr lang="pl-PL" dirty="0"/>
              <a:t> </a:t>
            </a:r>
            <a:r>
              <a:rPr lang="pl-PL" dirty="0" smtClean="0"/>
              <a:t>VI - X</a:t>
            </a:r>
            <a:endParaRPr lang="pl-PL" dirty="0"/>
          </a:p>
          <a:p>
            <a:r>
              <a:rPr lang="pl-PL" dirty="0"/>
              <a:t>Nasiona wysiewać rzutowo w kwietniu i maju.</a:t>
            </a:r>
          </a:p>
          <a:p>
            <a:r>
              <a:rPr lang="pl-PL" dirty="0" smtClean="0"/>
              <a:t>Gleba: średnio żyzna</a:t>
            </a:r>
          </a:p>
          <a:p>
            <a:r>
              <a:rPr lang="pl-PL" dirty="0" smtClean="0"/>
              <a:t>Stanowisko: słoneczne</a:t>
            </a:r>
            <a:endParaRPr lang="pl-PL" dirty="0"/>
          </a:p>
          <a:p>
            <a:r>
              <a:rPr lang="pl-PL" dirty="0" smtClean="0"/>
              <a:t>W </a:t>
            </a:r>
            <a:r>
              <a:rPr lang="pl-PL" dirty="0"/>
              <a:t>skład mieszanki wchodzą m.in</a:t>
            </a:r>
            <a:r>
              <a:rPr lang="pl-PL" b="1" dirty="0"/>
              <a:t>.:</a:t>
            </a:r>
            <a:r>
              <a:rPr lang="pl-PL" dirty="0"/>
              <a:t> chaber bławatek, cząber ogrodowy, facelia błękitna, gipsówka wytworna, koniczyna biała, koper ogrodowy, złocień właściwy, złocień polny.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9541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400" dirty="0" smtClean="0"/>
              <a:t>Cis </a:t>
            </a:r>
            <a:r>
              <a:rPr lang="pl-PL" sz="4400" dirty="0"/>
              <a:t>pospolity </a:t>
            </a:r>
            <a:r>
              <a:rPr lang="pl-PL" sz="4400" dirty="0" err="1" smtClean="0"/>
              <a:t>Aurea</a:t>
            </a:r>
            <a:r>
              <a:rPr lang="pl-PL" sz="4400" dirty="0" smtClean="0"/>
              <a:t> </a:t>
            </a:r>
            <a:br>
              <a:rPr lang="pl-PL" sz="4400" dirty="0" smtClean="0"/>
            </a:br>
            <a:r>
              <a:rPr lang="pl-PL" dirty="0" err="1" smtClean="0"/>
              <a:t>Taxus</a:t>
            </a:r>
            <a:r>
              <a:rPr lang="pl-PL" dirty="0" smtClean="0"/>
              <a:t> </a:t>
            </a:r>
            <a:r>
              <a:rPr lang="pl-PL" dirty="0" err="1"/>
              <a:t>baccata</a:t>
            </a:r>
            <a:r>
              <a:rPr lang="pl-PL" dirty="0"/>
              <a:t> '</a:t>
            </a:r>
            <a:r>
              <a:rPr lang="pl-PL" dirty="0" err="1"/>
              <a:t>Aurea</a:t>
            </a:r>
            <a:r>
              <a:rPr lang="pl-PL" dirty="0" smtClean="0"/>
              <a:t>'</a:t>
            </a: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" y="2160588"/>
            <a:ext cx="3881437" cy="3881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dirty="0"/>
              <a:t>Krzew  </a:t>
            </a:r>
            <a:endParaRPr lang="pl-PL" dirty="0" smtClean="0"/>
          </a:p>
          <a:p>
            <a:r>
              <a:rPr lang="pl-PL" dirty="0" smtClean="0"/>
              <a:t>Roślina trująca</a:t>
            </a:r>
            <a:endParaRPr lang="pl-PL" dirty="0"/>
          </a:p>
          <a:p>
            <a:r>
              <a:rPr lang="pl-PL" dirty="0"/>
              <a:t>Wysokość: 1,5 m (po 10 latach) </a:t>
            </a:r>
          </a:p>
          <a:p>
            <a:r>
              <a:rPr lang="pl-PL" dirty="0"/>
              <a:t>Wilgotność: gleba wilgotna </a:t>
            </a:r>
          </a:p>
          <a:p>
            <a:r>
              <a:rPr lang="pl-PL" dirty="0"/>
              <a:t>Stanowisko: słońce, półcień, cień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8214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/>
              <a:t>Wawrzyn </a:t>
            </a:r>
            <a:r>
              <a:rPr lang="pl-PL" sz="4000" b="1" dirty="0" smtClean="0"/>
              <a:t>szlachetny, </a:t>
            </a:r>
            <a:r>
              <a:rPr lang="pl-PL" sz="4000" dirty="0" smtClean="0"/>
              <a:t>laur </a:t>
            </a:r>
            <a:br>
              <a:rPr lang="pl-PL" sz="4000" dirty="0" smtClean="0"/>
            </a:br>
            <a:r>
              <a:rPr lang="pl-PL" sz="3200" i="1" dirty="0" err="1" smtClean="0"/>
              <a:t>Laurus</a:t>
            </a:r>
            <a:r>
              <a:rPr lang="pl-PL" sz="3200" i="1" dirty="0" smtClean="0"/>
              <a:t> </a:t>
            </a:r>
            <a:r>
              <a:rPr lang="pl-PL" sz="3200" i="1" dirty="0" err="1"/>
              <a:t>nobilis</a:t>
            </a:r>
            <a:r>
              <a:rPr lang="pl-PL" sz="3200" i="1" dirty="0"/>
              <a:t> L</a:t>
            </a:r>
            <a:r>
              <a:rPr lang="pl-PL" sz="3200" i="1" dirty="0" smtClean="0"/>
              <a:t>. </a:t>
            </a:r>
            <a:endParaRPr lang="pl-PL" sz="3200" b="1" i="1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" y="2160588"/>
            <a:ext cx="3881437" cy="3881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dirty="0"/>
              <a:t>Krzew wiecznie zielony</a:t>
            </a:r>
          </a:p>
          <a:p>
            <a:r>
              <a:rPr lang="pl-PL" dirty="0"/>
              <a:t>Wysokość: do 3 m </a:t>
            </a:r>
          </a:p>
          <a:p>
            <a:r>
              <a:rPr lang="pl-PL" dirty="0"/>
              <a:t>Liście: lancetowate, na brzegu faliste </a:t>
            </a:r>
          </a:p>
          <a:p>
            <a:r>
              <a:rPr lang="pl-PL" dirty="0"/>
              <a:t>Kwiaty: żółte, zebrane po 4-6 w pachwinach liści </a:t>
            </a:r>
          </a:p>
          <a:p>
            <a:r>
              <a:rPr lang="pl-PL" dirty="0"/>
              <a:t>Pora kwitnienia: III-IV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2133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400" b="1" dirty="0"/>
              <a:t>Budleja Dawida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i="1" dirty="0" err="1" smtClean="0"/>
              <a:t>Buddleja</a:t>
            </a:r>
            <a:r>
              <a:rPr lang="pl-PL" i="1" dirty="0" smtClean="0"/>
              <a:t> </a:t>
            </a:r>
            <a:r>
              <a:rPr lang="pl-PL" i="1" dirty="0" err="1"/>
              <a:t>davidii</a:t>
            </a:r>
            <a:r>
              <a:rPr lang="pl-PL" i="1" dirty="0"/>
              <a:t> </a:t>
            </a:r>
            <a:br>
              <a:rPr lang="pl-PL" i="1" dirty="0"/>
            </a:br>
            <a:endParaRPr lang="pl-PL" i="1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2262909"/>
            <a:ext cx="4183062" cy="3405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dirty="0"/>
              <a:t>Krzew ozdobny</a:t>
            </a:r>
          </a:p>
          <a:p>
            <a:r>
              <a:rPr lang="pl-PL" dirty="0"/>
              <a:t>Wysokość: 2-3 m</a:t>
            </a:r>
          </a:p>
          <a:p>
            <a:r>
              <a:rPr lang="pl-PL" dirty="0"/>
              <a:t>Kolor kwiatów: białe, purpurowe, różowe, fioletowe </a:t>
            </a:r>
          </a:p>
          <a:p>
            <a:r>
              <a:rPr lang="pl-PL" dirty="0"/>
              <a:t>Kwiatostan: wiechowaty </a:t>
            </a:r>
          </a:p>
          <a:p>
            <a:r>
              <a:rPr lang="pl-PL" dirty="0"/>
              <a:t>Kwiaty: drobne </a:t>
            </a:r>
          </a:p>
          <a:p>
            <a:r>
              <a:rPr lang="pl-PL" dirty="0"/>
              <a:t>Okres kwitnienia VI - X </a:t>
            </a:r>
          </a:p>
          <a:p>
            <a:r>
              <a:rPr lang="pl-PL" dirty="0"/>
              <a:t>Wilgotność: gleba wilgotna, gleba umiarkowanie wilgotna </a:t>
            </a:r>
          </a:p>
          <a:p>
            <a:r>
              <a:rPr lang="pl-PL" dirty="0"/>
              <a:t>Stanowisko: słońce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5368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dirty="0"/>
              <a:t>Hortensja bukietowa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i="1" dirty="0" err="1" smtClean="0"/>
              <a:t>Hydrangea</a:t>
            </a:r>
            <a:r>
              <a:rPr lang="pl-PL" i="1" dirty="0" smtClean="0"/>
              <a:t> </a:t>
            </a:r>
            <a:r>
              <a:rPr lang="pl-PL" i="1" dirty="0" err="1"/>
              <a:t>paniculata</a:t>
            </a:r>
            <a:endParaRPr lang="pl-PL" i="1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dirty="0"/>
              <a:t>Krzew, roślina ozdobna</a:t>
            </a:r>
          </a:p>
          <a:p>
            <a:r>
              <a:rPr lang="pl-PL" dirty="0"/>
              <a:t>Wysokość: do 1 m </a:t>
            </a:r>
          </a:p>
          <a:p>
            <a:r>
              <a:rPr lang="pl-PL" dirty="0"/>
              <a:t>Kolor kwiatów: białe </a:t>
            </a:r>
          </a:p>
          <a:p>
            <a:r>
              <a:rPr lang="pl-PL" dirty="0"/>
              <a:t>Kwiatostan: baldachogrono </a:t>
            </a:r>
          </a:p>
          <a:p>
            <a:r>
              <a:rPr lang="pl-PL" dirty="0"/>
              <a:t>Liście: duże, jajowate, ciemnozielone</a:t>
            </a:r>
          </a:p>
          <a:p>
            <a:r>
              <a:rPr lang="pl-PL" dirty="0"/>
              <a:t>Okres kwitnienia: VII, VIII, IX, X </a:t>
            </a:r>
          </a:p>
          <a:p>
            <a:r>
              <a:rPr lang="pl-PL" dirty="0"/>
              <a:t>Wilgotność: gleba umiarkowanie wilgotna </a:t>
            </a:r>
          </a:p>
          <a:p>
            <a:r>
              <a:rPr lang="pl-PL" dirty="0"/>
              <a:t>Stanowisko: półcień</a:t>
            </a:r>
          </a:p>
        </p:txBody>
      </p:sp>
      <p:pic>
        <p:nvPicPr>
          <p:cNvPr id="9" name="Symbol zastępczy zawartości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160589"/>
            <a:ext cx="2721648" cy="3881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9065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b="1" dirty="0" smtClean="0"/>
              <a:t>Krzewuszka cudowna</a:t>
            </a:r>
            <a:r>
              <a:rPr lang="pl-PL" dirty="0" smtClean="0"/>
              <a:t> </a:t>
            </a:r>
            <a:br>
              <a:rPr lang="pl-PL" dirty="0" smtClean="0"/>
            </a:br>
            <a:r>
              <a:rPr lang="pl-PL" i="1" dirty="0" err="1" smtClean="0"/>
              <a:t>Weigela</a:t>
            </a:r>
            <a:r>
              <a:rPr lang="pl-PL" i="1" dirty="0" smtClean="0"/>
              <a:t> </a:t>
            </a:r>
            <a:r>
              <a:rPr lang="pl-PL" i="1" dirty="0" err="1"/>
              <a:t>florida</a:t>
            </a:r>
            <a:r>
              <a:rPr lang="pl-PL" i="1" dirty="0"/>
              <a:t> </a:t>
            </a:r>
          </a:p>
        </p:txBody>
      </p:sp>
      <p:pic>
        <p:nvPicPr>
          <p:cNvPr id="9" name="Symbol zastępczy zawartości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2576945"/>
            <a:ext cx="4183062" cy="2918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Symbol zastępczy zawartości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Krzew ozdobny</a:t>
            </a:r>
          </a:p>
          <a:p>
            <a:pPr lvl="0"/>
            <a:r>
              <a:rPr lang="pl-PL" altLang="pl-PL" dirty="0" smtClean="0">
                <a:solidFill>
                  <a:schemeClr val="tx1"/>
                </a:solidFill>
                <a:latin typeface="Arial" panose="020B0604020202020204" pitchFamily="34" charset="0"/>
              </a:rPr>
              <a:t>Wysokość od 1 do 3 m </a:t>
            </a:r>
            <a:endParaRPr lang="pl-PL" dirty="0" smtClean="0"/>
          </a:p>
          <a:p>
            <a:r>
              <a:rPr lang="pl-PL" altLang="pl-PL" dirty="0" smtClean="0">
                <a:solidFill>
                  <a:schemeClr val="tx1"/>
                </a:solidFill>
                <a:latin typeface="Arial" panose="020B0604020202020204" pitchFamily="34" charset="0"/>
              </a:rPr>
              <a:t>Pokrój luźny, wyprostowany</a:t>
            </a:r>
          </a:p>
          <a:p>
            <a:r>
              <a:rPr lang="pl-PL" altLang="pl-PL" dirty="0" smtClean="0">
                <a:solidFill>
                  <a:schemeClr val="tx1"/>
                </a:solidFill>
                <a:latin typeface="Arial" panose="020B0604020202020204" pitchFamily="34" charset="0"/>
              </a:rPr>
              <a:t>Kolor kwiatów: bordowe, białe, czerwone, różowe</a:t>
            </a:r>
          </a:p>
          <a:p>
            <a:r>
              <a:rPr lang="pl-PL" altLang="pl-PL" dirty="0" smtClean="0">
                <a:solidFill>
                  <a:schemeClr val="tx1"/>
                </a:solidFill>
                <a:latin typeface="Arial" panose="020B0604020202020204" pitchFamily="34" charset="0"/>
              </a:rPr>
              <a:t>Kwiaty: dzwonkowate</a:t>
            </a:r>
          </a:p>
          <a:p>
            <a:pPr lvl="0"/>
            <a:r>
              <a:rPr lang="pl-PL" altLang="pl-PL" dirty="0">
                <a:solidFill>
                  <a:schemeClr val="tx1"/>
                </a:solidFill>
                <a:latin typeface="Arial" panose="020B0604020202020204" pitchFamily="34" charset="0"/>
              </a:rPr>
              <a:t>Okres </a:t>
            </a:r>
            <a:r>
              <a:rPr lang="pl-PL" altLang="pl-PL" dirty="0" smtClean="0">
                <a:solidFill>
                  <a:schemeClr val="tx1"/>
                </a:solidFill>
                <a:latin typeface="Arial" panose="020B0604020202020204" pitchFamily="34" charset="0"/>
              </a:rPr>
              <a:t>kwitnienia: V</a:t>
            </a:r>
            <a:r>
              <a:rPr lang="pl-PL" altLang="pl-PL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l-PL" altLang="pl-PL" dirty="0" smtClean="0">
                <a:solidFill>
                  <a:schemeClr val="tx1"/>
                </a:solidFill>
                <a:latin typeface="Arial" panose="020B0604020202020204" pitchFamily="34" charset="0"/>
              </a:rPr>
              <a:t>-  </a:t>
            </a:r>
            <a:r>
              <a:rPr lang="pl-PL" altLang="pl-PL" dirty="0">
                <a:solidFill>
                  <a:schemeClr val="tx1"/>
                </a:solidFill>
                <a:latin typeface="Arial" panose="020B0604020202020204" pitchFamily="34" charset="0"/>
              </a:rPr>
              <a:t>VII </a:t>
            </a:r>
            <a:endParaRPr lang="pl-PL" altLang="pl-PL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r>
              <a:rPr lang="pl-PL" altLang="pl-PL" dirty="0" smtClean="0">
                <a:solidFill>
                  <a:schemeClr val="tx1"/>
                </a:solidFill>
                <a:latin typeface="Arial" panose="020B0604020202020204" pitchFamily="34" charset="0"/>
              </a:rPr>
              <a:t>Wilgotność: </a:t>
            </a:r>
            <a:r>
              <a:rPr lang="pl-PL" altLang="pl-PL" dirty="0">
                <a:solidFill>
                  <a:schemeClr val="tx1"/>
                </a:solidFill>
                <a:latin typeface="Arial" panose="020B0604020202020204" pitchFamily="34" charset="0"/>
              </a:rPr>
              <a:t>gleba umiarkowanie wilgotna </a:t>
            </a:r>
            <a:endParaRPr lang="pl-PL" altLang="pl-PL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0"/>
            <a:r>
              <a:rPr lang="pl-PL" altLang="pl-PL" dirty="0" smtClean="0">
                <a:solidFill>
                  <a:schemeClr val="tx1"/>
                </a:solidFill>
                <a:latin typeface="Arial" panose="020B0604020202020204" pitchFamily="34" charset="0"/>
              </a:rPr>
              <a:t>Stanowisko: </a:t>
            </a:r>
            <a:r>
              <a:rPr lang="pl-PL" altLang="pl-PL" dirty="0">
                <a:solidFill>
                  <a:schemeClr val="tx1"/>
                </a:solidFill>
                <a:latin typeface="Arial" panose="020B0604020202020204" pitchFamily="34" charset="0"/>
              </a:rPr>
              <a:t>słońce, półcień </a:t>
            </a:r>
          </a:p>
          <a:p>
            <a:endParaRPr lang="pl-PL" altLang="pl-PL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0"/>
            <a:endParaRPr lang="pl-PL" altLang="pl-PL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0"/>
            <a:endParaRPr lang="pl-PL" altLang="pl-PL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0"/>
            <a:endParaRPr lang="pl-PL" altLang="pl-PL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0"/>
            <a:endParaRPr lang="pl-PL" altLang="pl-PL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pl-PL" altLang="pl-PL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pl-PL" altLang="pl-PL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9216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b="1" dirty="0"/>
              <a:t>Tawuła szara </a:t>
            </a:r>
            <a:r>
              <a:rPr lang="pl-PL" sz="4000" b="1" dirty="0" err="1" smtClean="0"/>
              <a:t>Grefsheim</a:t>
            </a:r>
            <a:r>
              <a:rPr lang="pl-PL" sz="4000" b="1" dirty="0" smtClean="0"/>
              <a:t> </a:t>
            </a:r>
            <a:r>
              <a:rPr lang="pl-PL" sz="4000" dirty="0"/>
              <a:t/>
            </a:r>
            <a:br>
              <a:rPr lang="pl-PL" sz="4000" dirty="0"/>
            </a:br>
            <a:r>
              <a:rPr lang="pl-PL" i="1" dirty="0" err="1"/>
              <a:t>Spiraea</a:t>
            </a:r>
            <a:r>
              <a:rPr lang="pl-PL" i="1" dirty="0"/>
              <a:t> </a:t>
            </a:r>
            <a:r>
              <a:rPr lang="pl-PL" i="1" dirty="0" err="1"/>
              <a:t>xcinerea</a:t>
            </a:r>
            <a:r>
              <a:rPr lang="pl-PL" i="1" dirty="0"/>
              <a:t> </a:t>
            </a:r>
            <a:r>
              <a:rPr lang="pl-PL" i="1" dirty="0" err="1" smtClean="0"/>
              <a:t>Grefsheim</a:t>
            </a:r>
            <a:r>
              <a:rPr lang="pl-PL" i="1" dirty="0" smtClean="0"/>
              <a:t> </a:t>
            </a:r>
            <a:endParaRPr lang="pl-PL" i="1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2534701"/>
            <a:ext cx="4183062" cy="31332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dirty="0"/>
              <a:t>Krzew ozdobny </a:t>
            </a:r>
          </a:p>
          <a:p>
            <a:r>
              <a:rPr lang="pl-PL" dirty="0"/>
              <a:t>Wysokość: 1,5 m - 2 m </a:t>
            </a:r>
          </a:p>
          <a:p>
            <a:r>
              <a:rPr lang="pl-PL" dirty="0"/>
              <a:t>Barwa liści/igieł: zielona </a:t>
            </a:r>
          </a:p>
          <a:p>
            <a:r>
              <a:rPr lang="pl-PL" dirty="0"/>
              <a:t>Barwa kwiatów: biała </a:t>
            </a:r>
          </a:p>
          <a:p>
            <a:r>
              <a:rPr lang="pl-PL" dirty="0"/>
              <a:t>Wilgotność gleby: średnia</a:t>
            </a:r>
          </a:p>
          <a:p>
            <a:r>
              <a:rPr lang="pl-PL" dirty="0"/>
              <a:t>Termin kwitnienia: IV – V</a:t>
            </a:r>
          </a:p>
          <a:p>
            <a:r>
              <a:rPr lang="pl-PL" dirty="0"/>
              <a:t>Stanowisko: słoneczne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8056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517</TotalTime>
  <Words>1335</Words>
  <Application>Microsoft Office PowerPoint</Application>
  <PresentationFormat>Panoramiczny</PresentationFormat>
  <Paragraphs>308</Paragraphs>
  <Slides>36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36</vt:i4>
      </vt:variant>
    </vt:vector>
  </HeadingPairs>
  <TitlesOfParts>
    <vt:vector size="40" baseType="lpstr">
      <vt:lpstr>Arial</vt:lpstr>
      <vt:lpstr>Trebuchet MS</vt:lpstr>
      <vt:lpstr>Wingdings 3</vt:lpstr>
      <vt:lpstr>Faseta</vt:lpstr>
      <vt:lpstr>Zestaw roślin ogrodowych </vt:lpstr>
      <vt:lpstr>Klon palmowy    Acer palmatum </vt:lpstr>
      <vt:lpstr>Wierzba japońska Hakuro Nishiki  Salix integra 'Hakuro-nishiki' </vt:lpstr>
      <vt:lpstr>Cis pospolity Aurea  Taxus baccata 'Aurea'  </vt:lpstr>
      <vt:lpstr>Wawrzyn szlachetny, laur  Laurus nobilis L. </vt:lpstr>
      <vt:lpstr>Budleja Dawida  Buddleja davidii  </vt:lpstr>
      <vt:lpstr>Hortensja bukietowa  Hydrangea paniculata</vt:lpstr>
      <vt:lpstr>Krzewuszka cudowna  Weigela florida </vt:lpstr>
      <vt:lpstr>Tawuła szara Grefsheim  Spiraea xcinerea Grefsheim </vt:lpstr>
      <vt:lpstr>Wrzosiec krwisty i popielaty  Erica carnea i Erica cinerea 'Marina</vt:lpstr>
      <vt:lpstr>Wrzosiec popielaty Erica cinerea 'Marina</vt:lpstr>
      <vt:lpstr>Barwinek pospolity Vinca minor</vt:lpstr>
      <vt:lpstr>Funkia Hosta</vt:lpstr>
      <vt:lpstr>Goździk siny  Dianthus gratianopolitanus  </vt:lpstr>
      <vt:lpstr>Jeżówka purpurowa  Echinacea purpurea </vt:lpstr>
      <vt:lpstr>Lawenda wąskolistna, l. lekarska Lavandula angustifolia </vt:lpstr>
      <vt:lpstr>Rudbekia błyskotliwa  Rudbeckia fulgida    </vt:lpstr>
      <vt:lpstr>Złocień wielki  Chrysanthemum maximum</vt:lpstr>
      <vt:lpstr>Żurawka ogrodowa  Heuchera hybrida</vt:lpstr>
      <vt:lpstr>Papryka roczna    Capsicum annuum L. </vt:lpstr>
      <vt:lpstr>Pomidor Cherry Koktajlowy  Lycopersicon Esculentum </vt:lpstr>
      <vt:lpstr>Por Allium porrum </vt:lpstr>
      <vt:lpstr>Seler naciowy  Apium graveolens var. dulce</vt:lpstr>
      <vt:lpstr>Szczaw zwyczajny Rumex acetosa L. </vt:lpstr>
      <vt:lpstr>Bazylia pospolita  Ocimum basilicum L.</vt:lpstr>
      <vt:lpstr>Kolendra siewna  Coriandrum sativum</vt:lpstr>
      <vt:lpstr>Majeranek ogrodowy  Majorana hortensis  </vt:lpstr>
      <vt:lpstr>Melisa lekarska  Melissa officinalis L.</vt:lpstr>
      <vt:lpstr>Mięta pieprzowa i cytrynowa Mentha piperita i Mentha gentilis var. Citrata. </vt:lpstr>
      <vt:lpstr>Oregano  Origanum vulgare</vt:lpstr>
      <vt:lpstr>Tymianek pospolity Thymus vulgaris</vt:lpstr>
      <vt:lpstr>Burak zwyczajny Beta vulgaris</vt:lpstr>
      <vt:lpstr>Marchew zwyczajna  Daucus carota  </vt:lpstr>
      <vt:lpstr>Pietruszka naciowa  Petroselinum crispum subsp. crispum  </vt:lpstr>
      <vt:lpstr>Rzodkiewka  Raphanus sativus var. Sativus  </vt:lpstr>
      <vt:lpstr>Rośliny miododajne - Kwietna łąka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Zestaw roślin ogrodowych</dc:title>
  <dc:creator>malgorzata.soja@gmail.com</dc:creator>
  <cp:lastModifiedBy>malgorzata.soja@gmail.com</cp:lastModifiedBy>
  <cp:revision>51</cp:revision>
  <dcterms:created xsi:type="dcterms:W3CDTF">2020-07-03T14:47:15Z</dcterms:created>
  <dcterms:modified xsi:type="dcterms:W3CDTF">2020-07-06T16:15:43Z</dcterms:modified>
</cp:coreProperties>
</file>