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62" r:id="rId2"/>
    <p:sldId id="257" r:id="rId3"/>
    <p:sldId id="258" r:id="rId4"/>
    <p:sldId id="259" r:id="rId5"/>
    <p:sldId id="260" r:id="rId6"/>
    <p:sldId id="261" r:id="rId7"/>
    <p:sldId id="28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5"/>
  </p:normalViewPr>
  <p:slideViewPr>
    <p:cSldViewPr snapToGrid="0" snapToObjects="1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C53BF-2385-1F44-B076-545498D95F37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68CAE-23E0-154A-A720-53A6990C6C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36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68CAE-23E0-154A-A720-53A6990C6CA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431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68CAE-23E0-154A-A720-53A6990C6CA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567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68CAE-23E0-154A-A720-53A6990C6CA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86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68CAE-23E0-154A-A720-53A6990C6CA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56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68CAE-23E0-154A-A720-53A6990C6CA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62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42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52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266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10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6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50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734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6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50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106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84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014B7-5D6C-EA48-8A82-1B9F3B6798F8}" type="datetimeFigureOut">
              <a:rPr lang="pl-PL" smtClean="0"/>
              <a:t>23.03.2020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B68D-5D45-6D4A-9F86-C6C0715258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55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AED754C-687A-BA41-9861-6253EE835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A66465D-95F6-D040-A3E0-63B3296E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79813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FFFFFF"/>
                </a:solidFill>
                <a:latin typeface="American Typewriter" panose="02090604020004020304" pitchFamily="18" charset="0"/>
              </a:rPr>
              <a:t>Bezpieczeństwo w sieci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357962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rzut ekranu&#10;&#10;Opis wygenerowany automatycznie">
            <a:extLst>
              <a:ext uri="{FF2B5EF4-FFF2-40B4-BE49-F238E27FC236}">
                <a16:creationId xmlns:a16="http://schemas.microsoft.com/office/drawing/2014/main" id="{FB3E95EB-1E9E-CA4D-B31D-2C90363E0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3FC036C-FD4A-E542-A03F-A5BFAC889ED4}"/>
              </a:ext>
            </a:extLst>
          </p:cNvPr>
          <p:cNvGrpSpPr/>
          <p:nvPr/>
        </p:nvGrpSpPr>
        <p:grpSpPr>
          <a:xfrm>
            <a:off x="4662158" y="2005654"/>
            <a:ext cx="5826999" cy="3478589"/>
            <a:chOff x="819150" y="2865267"/>
            <a:chExt cx="10139364" cy="1359073"/>
          </a:xfrm>
        </p:grpSpPr>
        <p:cxnSp>
          <p:nvCxnSpPr>
            <p:cNvPr id="3" name="Łącznik prosty 2">
              <a:extLst>
                <a:ext uri="{FF2B5EF4-FFF2-40B4-BE49-F238E27FC236}">
                  <a16:creationId xmlns:a16="http://schemas.microsoft.com/office/drawing/2014/main" id="{FE95857F-C143-3545-93D7-E64AFAE17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150" y="2865267"/>
              <a:ext cx="10139364" cy="0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id="{4F898AB6-7423-784D-84A6-5C1485EF9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151" y="4224340"/>
              <a:ext cx="10139363" cy="0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8109527D-BE3B-F94F-80DF-A1A67596599C}"/>
                </a:ext>
              </a:extLst>
            </p:cNvPr>
            <p:cNvCxnSpPr>
              <a:cxnSpLocks/>
            </p:cNvCxnSpPr>
            <p:nvPr/>
          </p:nvCxnSpPr>
          <p:spPr>
            <a:xfrm>
              <a:off x="823910" y="2865267"/>
              <a:ext cx="0" cy="1359073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Łącznik prosty 5">
              <a:extLst>
                <a:ext uri="{FF2B5EF4-FFF2-40B4-BE49-F238E27FC236}">
                  <a16:creationId xmlns:a16="http://schemas.microsoft.com/office/drawing/2014/main" id="{B198BBBE-ECF7-934C-892E-D15FF379CECD}"/>
                </a:ext>
              </a:extLst>
            </p:cNvPr>
            <p:cNvCxnSpPr>
              <a:cxnSpLocks/>
            </p:cNvCxnSpPr>
            <p:nvPr/>
          </p:nvCxnSpPr>
          <p:spPr>
            <a:xfrm>
              <a:off x="10958514" y="2865267"/>
              <a:ext cx="0" cy="1359073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7B54B1AF-FDFC-D848-A98F-7B3F2E2318B5}"/>
              </a:ext>
            </a:extLst>
          </p:cNvPr>
          <p:cNvSpPr/>
          <p:nvPr/>
        </p:nvSpPr>
        <p:spPr>
          <a:xfrm>
            <a:off x="5057094" y="2122473"/>
            <a:ext cx="51432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American Typewriter" panose="02090604020004020304" pitchFamily="18" charset="0"/>
              </a:rPr>
              <a:t>Komunikacja przez portale społecznościowe jest najmniej bezpieczna.  Nie zapewnia wystarczającej prywatności - treści są automatycznie skanowane!</a:t>
            </a:r>
          </a:p>
        </p:txBody>
      </p:sp>
      <p:pic>
        <p:nvPicPr>
          <p:cNvPr id="10" name="Obraz 9" descr="Obraz zawierający rysunek, zegar&#10;&#10;Opis wygenerowany automatycznie">
            <a:extLst>
              <a:ext uri="{FF2B5EF4-FFF2-40B4-BE49-F238E27FC236}">
                <a16:creationId xmlns:a16="http://schemas.microsoft.com/office/drawing/2014/main" id="{BF9E2A3D-0108-3A40-A39F-8ED57F2F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659" y="3930685"/>
            <a:ext cx="1940784" cy="1957808"/>
          </a:xfrm>
          <a:prstGeom prst="rect">
            <a:avLst/>
          </a:prstGeom>
        </p:spPr>
      </p:pic>
      <p:pic>
        <p:nvPicPr>
          <p:cNvPr id="12" name="Obraz 11" descr="Obraz zawierający rysunek&#10;&#10;Opis wygenerowany automatycznie">
            <a:extLst>
              <a:ext uri="{FF2B5EF4-FFF2-40B4-BE49-F238E27FC236}">
                <a16:creationId xmlns:a16="http://schemas.microsoft.com/office/drawing/2014/main" id="{D02EBEB2-1197-6542-AA80-4DDA2A374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658" y="1623370"/>
            <a:ext cx="2307315" cy="23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rzut ekranu&#10;&#10;Opis wygenerowany automatycznie">
            <a:extLst>
              <a:ext uri="{FF2B5EF4-FFF2-40B4-BE49-F238E27FC236}">
                <a16:creationId xmlns:a16="http://schemas.microsoft.com/office/drawing/2014/main" id="{6B63A101-DA7A-2449-81B1-61DDD322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0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A279EE4-886C-E046-9A7C-FCDEA951A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36600"/>
            <a:ext cx="9144000" cy="2387600"/>
          </a:xfrm>
        </p:spPr>
        <p:txBody>
          <a:bodyPr>
            <a:normAutofit/>
          </a:bodyPr>
          <a:lstStyle/>
          <a:p>
            <a:r>
              <a:rPr lang="pl-PL" sz="4400" b="1" dirty="0">
                <a:latin typeface="American Typewriter" panose="02090604020004020304" pitchFamily="18" charset="0"/>
              </a:rPr>
              <a:t>Ochrona komputera</a:t>
            </a:r>
          </a:p>
        </p:txBody>
      </p:sp>
      <p:pic>
        <p:nvPicPr>
          <p:cNvPr id="10" name="Obraz 9" descr="Obraz zawierający rysunek&#10;&#10;Opis wygenerowany automatycznie">
            <a:extLst>
              <a:ext uri="{FF2B5EF4-FFF2-40B4-BE49-F238E27FC236}">
                <a16:creationId xmlns:a16="http://schemas.microsoft.com/office/drawing/2014/main" id="{F6AC9A8D-0692-7B4A-8B8E-B1B7FC65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578" y="3429000"/>
            <a:ext cx="2356842" cy="24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3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B3A5D10E-8874-C044-849D-1845AACC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00953682-0DF6-E040-A773-2BFFF391D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920" y="1911186"/>
            <a:ext cx="8239494" cy="1714091"/>
          </a:xfrm>
        </p:spPr>
        <p:txBody>
          <a:bodyPr>
            <a:normAutofit/>
          </a:bodyPr>
          <a:lstStyle/>
          <a:p>
            <a:pPr algn="l"/>
            <a:r>
              <a:rPr lang="pl-PL" sz="2800" dirty="0">
                <a:latin typeface="American Typewriter" panose="02090604020004020304" pitchFamily="18" charset="0"/>
              </a:rPr>
              <a:t>Upewnij się, że przeglądarka, system operacyjny i oprogramowanie mają zainstalowane najnowsze aktualizacji i poprawki zabezpieczeń.</a:t>
            </a:r>
          </a:p>
          <a:p>
            <a:endParaRPr lang="pl-PL" sz="2800" dirty="0">
              <a:latin typeface="American Typewriter" panose="02090604020004020304" pitchFamily="18" charset="0"/>
            </a:endParaRPr>
          </a:p>
        </p:txBody>
      </p:sp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id="{3EEE0ACA-1CC5-A845-ACFD-DD849F425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354512"/>
            <a:ext cx="2825750" cy="177050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CE83FB-E144-044A-BDC6-977C05E7DFC4}"/>
              </a:ext>
            </a:extLst>
          </p:cNvPr>
          <p:cNvSpPr txBox="1"/>
          <p:nvPr/>
        </p:nvSpPr>
        <p:spPr>
          <a:xfrm>
            <a:off x="4508356" y="4672940"/>
            <a:ext cx="6357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merican Typewriter" panose="02090604020004020304" pitchFamily="18" charset="0"/>
              </a:rPr>
              <a:t>Używaj programów antywirusowych i zapory sieciowej (Firewall).</a:t>
            </a:r>
          </a:p>
        </p:txBody>
      </p:sp>
      <p:pic>
        <p:nvPicPr>
          <p:cNvPr id="9" name="Obraz 8" descr="Obraz zawierający zegar&#10;&#10;Opis wygenerowany automatycznie">
            <a:extLst>
              <a:ext uri="{FF2B5EF4-FFF2-40B4-BE49-F238E27FC236}">
                <a16:creationId xmlns:a16="http://schemas.microsoft.com/office/drawing/2014/main" id="{46163C9E-5F44-C145-90B9-3BCF15D0A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092" y="2658355"/>
            <a:ext cx="1596062" cy="1596062"/>
          </a:xfrm>
          <a:prstGeom prst="rect">
            <a:avLst/>
          </a:prstGeom>
        </p:spPr>
      </p:pic>
      <p:pic>
        <p:nvPicPr>
          <p:cNvPr id="11" name="Obraz 10" descr="Obraz zawierający rysunek, żywność&#10;&#10;Opis wygenerowany automatycznie">
            <a:extLst>
              <a:ext uri="{FF2B5EF4-FFF2-40B4-BE49-F238E27FC236}">
                <a16:creationId xmlns:a16="http://schemas.microsoft.com/office/drawing/2014/main" id="{432DDAF9-B4FE-4C42-AE4B-734032BD5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9515" y="1534448"/>
            <a:ext cx="225425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03F948BD-61F1-474D-8EAA-6A7832ED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781FF-B555-6640-820D-40D94AD9C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138" y="1642060"/>
            <a:ext cx="5676899" cy="4003645"/>
          </a:xfrm>
        </p:spPr>
        <p:txBody>
          <a:bodyPr>
            <a:normAutofit/>
          </a:bodyPr>
          <a:lstStyle/>
          <a:p>
            <a:endParaRPr lang="pl-PL" sz="3200" dirty="0">
              <a:latin typeface="American Typewriter" panose="02090604020004020304" pitchFamily="18" charset="0"/>
            </a:endParaRPr>
          </a:p>
          <a:p>
            <a:pPr marL="0" indent="0">
              <a:buNone/>
            </a:pPr>
            <a:r>
              <a:rPr lang="pl-PL" sz="3200" dirty="0">
                <a:latin typeface="American Typewriter" panose="02090604020004020304" pitchFamily="18" charset="0"/>
              </a:rPr>
              <a:t>Nie klikaj w linki i nie pobieraj plików od nieznajomych nadawców. Mogą zawierać wirusy komputerowe. Jak najszybciej usuń taką wiadomość. </a:t>
            </a:r>
          </a:p>
        </p:txBody>
      </p:sp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id="{EF860434-B95A-A640-A72E-63BC1B8A9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46" y="2020177"/>
            <a:ext cx="4258898" cy="32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7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878124FF-7CAE-7645-8A61-9E78C453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CD5B5E2-5C1B-EB4C-8B55-33EC931A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50963"/>
            <a:ext cx="10515600" cy="1325563"/>
          </a:xfrm>
        </p:spPr>
        <p:txBody>
          <a:bodyPr/>
          <a:lstStyle/>
          <a:p>
            <a:r>
              <a:rPr lang="pl-PL" b="1" dirty="0">
                <a:latin typeface="American Typewriter" panose="02090604020004020304" pitchFamily="18" charset="0"/>
              </a:rPr>
              <a:t>Uważaj na fałszywe witryny</a:t>
            </a:r>
          </a:p>
        </p:txBody>
      </p:sp>
      <p:pic>
        <p:nvPicPr>
          <p:cNvPr id="6" name="Obraz 5" descr="Obraz zawierający zegar&#10;&#10;Opis wygenerowany automatycznie">
            <a:extLst>
              <a:ext uri="{FF2B5EF4-FFF2-40B4-BE49-F238E27FC236}">
                <a16:creationId xmlns:a16="http://schemas.microsoft.com/office/drawing/2014/main" id="{B5DD8A0A-BEA2-B848-B010-F35CC7305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8" y="2819401"/>
            <a:ext cx="3634810" cy="30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4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BD42C2CD-C2C6-AB42-81DB-17378750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9BF3A5-5BA2-1843-8256-CC1BF831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00B050"/>
                </a:solidFill>
                <a:latin typeface="American Typewriter" panose="02090604020004020304" pitchFamily="18" charset="0"/>
              </a:rPr>
              <a:t>Bezpieczna witryna</a:t>
            </a:r>
          </a:p>
        </p:txBody>
      </p:sp>
      <p:pic>
        <p:nvPicPr>
          <p:cNvPr id="6" name="Obraz 5" descr="Obraz zawierający zrzut ekranu&#10;&#10;Opis wygenerowany automatycznie">
            <a:extLst>
              <a:ext uri="{FF2B5EF4-FFF2-40B4-BE49-F238E27FC236}">
                <a16:creationId xmlns:a16="http://schemas.microsoft.com/office/drawing/2014/main" id="{B8E2EF83-3DBD-1247-B240-3059F8622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7" y="1807448"/>
            <a:ext cx="6562725" cy="45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33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BD42C2CD-C2C6-AB42-81DB-17378750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9BF3A5-5BA2-1843-8256-CC1BF831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00B050"/>
                </a:solidFill>
                <a:latin typeface="American Typewriter" panose="02090604020004020304" pitchFamily="18" charset="0"/>
              </a:rPr>
              <a:t>Bezpieczna witryna</a:t>
            </a:r>
          </a:p>
        </p:txBody>
      </p:sp>
      <p:pic>
        <p:nvPicPr>
          <p:cNvPr id="5" name="Obraz 4" descr="Obraz zawierający zrzut ekranu&#10;&#10;Opis wygenerowany automatycznie">
            <a:extLst>
              <a:ext uri="{FF2B5EF4-FFF2-40B4-BE49-F238E27FC236}">
                <a16:creationId xmlns:a16="http://schemas.microsoft.com/office/drawing/2014/main" id="{9E65B778-0C2B-EE47-91C8-A6EE6EE69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691" y="1842293"/>
            <a:ext cx="4842617" cy="450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BD42C2CD-C2C6-AB42-81DB-17378750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9BF3A5-5BA2-1843-8256-CC1BF831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American Typewriter" panose="02090604020004020304" pitchFamily="18" charset="0"/>
              </a:rPr>
              <a:t>Niezabezpieczona witryna</a:t>
            </a:r>
          </a:p>
        </p:txBody>
      </p:sp>
      <p:pic>
        <p:nvPicPr>
          <p:cNvPr id="6" name="Obraz 5" descr="Obraz zawierający zrzut ekranu, stół, ekran, trzymający&#10;&#10;Opis wygenerowany automatycznie">
            <a:extLst>
              <a:ext uri="{FF2B5EF4-FFF2-40B4-BE49-F238E27FC236}">
                <a16:creationId xmlns:a16="http://schemas.microsoft.com/office/drawing/2014/main" id="{CE847A9B-46AF-3344-8B9D-80F1E391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1" y="2147888"/>
            <a:ext cx="800879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1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3F7A1A5-D4C7-4C4F-94FC-046EC27F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62ABCB0-BF79-C84F-A349-47B01655F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5950"/>
            <a:ext cx="10515600" cy="412908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American Typewriter" panose="02090604020004020304" pitchFamily="18" charset="0"/>
              </a:rPr>
              <a:t>http</a:t>
            </a:r>
            <a:r>
              <a:rPr lang="pl-PL" dirty="0">
                <a:solidFill>
                  <a:srgbClr val="00B050"/>
                </a:solidFill>
                <a:latin typeface="American Typewriter" panose="02090604020004020304" pitchFamily="18" charset="0"/>
              </a:rPr>
              <a:t>s</a:t>
            </a:r>
            <a:r>
              <a:rPr lang="pl-PL" dirty="0">
                <a:solidFill>
                  <a:schemeClr val="accent2"/>
                </a:solidFill>
                <a:latin typeface="American Typewriter" panose="02090604020004020304" pitchFamily="18" charset="0"/>
              </a:rPr>
              <a:t> </a:t>
            </a:r>
            <a:r>
              <a:rPr lang="pl-PL" dirty="0">
                <a:latin typeface="American Typewriter" panose="02090604020004020304" pitchFamily="18" charset="0"/>
              </a:rPr>
              <a:t>–</a:t>
            </a:r>
            <a:r>
              <a:rPr lang="pl-PL" dirty="0">
                <a:solidFill>
                  <a:schemeClr val="accent2"/>
                </a:solidFill>
                <a:latin typeface="American Typewriter" panose="02090604020004020304" pitchFamily="18" charset="0"/>
              </a:rPr>
              <a:t> </a:t>
            </a:r>
            <a:r>
              <a:rPr lang="pl-PL" dirty="0">
                <a:latin typeface="American Typewriter" panose="02090604020004020304" pitchFamily="18" charset="0"/>
              </a:rPr>
              <a:t>połączenie zaszyfrowane</a:t>
            </a:r>
            <a:br>
              <a:rPr lang="pl-PL" dirty="0">
                <a:latin typeface="American Typewriter" panose="02090604020004020304" pitchFamily="18" charset="0"/>
              </a:rPr>
            </a:br>
            <a:br>
              <a:rPr lang="pl-PL" dirty="0">
                <a:latin typeface="American Typewriter" panose="02090604020004020304" pitchFamily="18" charset="0"/>
              </a:rPr>
            </a:br>
            <a:br>
              <a:rPr lang="pl-PL" dirty="0">
                <a:latin typeface="American Typewriter" panose="02090604020004020304" pitchFamily="18" charset="0"/>
              </a:rPr>
            </a:br>
            <a:br>
              <a:rPr lang="pl-PL" dirty="0">
                <a:latin typeface="American Typewriter" panose="02090604020004020304" pitchFamily="18" charset="0"/>
              </a:rPr>
            </a:br>
            <a:r>
              <a:rPr lang="pl-PL" dirty="0">
                <a:latin typeface="American Typewriter" panose="02090604020004020304" pitchFamily="18" charset="0"/>
              </a:rPr>
              <a:t>http - połączenie niezaszyfrowane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E588778-5F57-FD4B-9992-88B63595E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87"/>
          <a:stretch/>
        </p:blipFill>
        <p:spPr>
          <a:xfrm>
            <a:off x="5489575" y="3667522"/>
            <a:ext cx="1168399" cy="113188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F42B746-0CCC-8642-8687-45EA28054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87"/>
          <a:stretch/>
        </p:blipFill>
        <p:spPr>
          <a:xfrm>
            <a:off x="5489576" y="1320006"/>
            <a:ext cx="1168399" cy="11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44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biekt, mężczyzna, stół, siedzi&#10;&#10;Opis wygenerowany automatycznie">
            <a:extLst>
              <a:ext uri="{FF2B5EF4-FFF2-40B4-BE49-F238E27FC236}">
                <a16:creationId xmlns:a16="http://schemas.microsoft.com/office/drawing/2014/main" id="{9EA3E3CB-C309-8F4F-8579-AEAB8BC7E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23273"/>
            <a:ext cx="12192000" cy="7504546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545F57-DEA8-5A4D-92C3-FA9F9B07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508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6600" dirty="0">
                <a:solidFill>
                  <a:schemeClr val="bg1"/>
                </a:solidFill>
                <a:latin typeface="American Typewriter" panose="02090604020004020304" pitchFamily="18" charset="0"/>
              </a:rPr>
              <a:t>Cyberprzemoc</a:t>
            </a:r>
          </a:p>
        </p:txBody>
      </p:sp>
    </p:spTree>
    <p:extLst>
      <p:ext uri="{BB962C8B-B14F-4D97-AF65-F5344CB8AC3E}">
        <p14:creationId xmlns:p14="http://schemas.microsoft.com/office/powerpoint/2010/main" val="74591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zrzut ekranu&#10;&#10;Opis wygenerowany automatycznie">
            <a:extLst>
              <a:ext uri="{FF2B5EF4-FFF2-40B4-BE49-F238E27FC236}">
                <a16:creationId xmlns:a16="http://schemas.microsoft.com/office/drawing/2014/main" id="{F8E48C47-8E43-DC43-B065-368521E9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2CE97796-8CF0-9948-8BCF-922904129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022" y="1812826"/>
            <a:ext cx="6878777" cy="2234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000000"/>
                </a:solidFill>
                <a:latin typeface="American Typewriter" panose="02090604020004020304" pitchFamily="18" charset="0"/>
              </a:rPr>
              <a:t>Ochrona prywatności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53005DB-C16C-E445-88C3-EA6F12CE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063" y="2711690"/>
            <a:ext cx="2063874" cy="293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37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0297D752-9480-2F4A-8E14-3B94A7126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D0A1C08-8214-1C42-BF46-0DBDAEA41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975" y="406400"/>
            <a:ext cx="10020300" cy="2387600"/>
          </a:xfrm>
        </p:spPr>
        <p:txBody>
          <a:bodyPr/>
          <a:lstStyle/>
          <a:p>
            <a:r>
              <a:rPr lang="pl-PL" dirty="0">
                <a:latin typeface="American Typewriter" panose="02090604020004020304" pitchFamily="18" charset="0"/>
              </a:rPr>
              <a:t>Czym jest cyberprzemoc?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A86A8A3-4295-934C-93DB-3BB1FE2FC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43263"/>
            <a:ext cx="9144000" cy="2014537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merican Typewriter" panose="02090604020004020304" pitchFamily="18" charset="0"/>
              </a:rPr>
              <a:t>Jest to takie zachowanie, które krzywdzi emocjonalnie drugiego człowieka. Osoby, które ją stosują używają do tego celu Internetu.</a:t>
            </a:r>
          </a:p>
        </p:txBody>
      </p:sp>
    </p:spTree>
    <p:extLst>
      <p:ext uri="{BB962C8B-B14F-4D97-AF65-F5344CB8AC3E}">
        <p14:creationId xmlns:p14="http://schemas.microsoft.com/office/powerpoint/2010/main" val="1815654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3FA94B7-794C-5544-92CD-0CDFECA0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6"/>
            <a:ext cx="12222080" cy="6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8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6144FD37-B86B-6E40-BA23-5E0AA26DA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326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74BFC2-E421-B64C-ADD9-C53CBF135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910"/>
            <a:ext cx="9144000" cy="1394619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merican Typewriter" panose="02090604020004020304" pitchFamily="18" charset="0"/>
              </a:rPr>
              <a:t>To takie zachowania, jak: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DA37397-C2EA-F84D-9F20-2AC6214AC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0288"/>
            <a:ext cx="9144000" cy="3814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ośmieszanie, obrażanie, straszenie, nękanie czy też poniżanie kogoś za pomocą Internetu,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podszywanie się pod kogoś w portalach społecznościowych, na blogach, wiadomościach e-mail lub komunikatorach,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włamanie się na czyjeś konto,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publikowanie oraz rozsyłanie filmów, zdjęć, albo informacji, które kogoś ośmieszają,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tworzenie obrażających kogoś stron internetowych lub blogów,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pisanie obraźliwych komentarzy na forach, blogach, portalach społecznościowych.</a:t>
            </a:r>
          </a:p>
        </p:txBody>
      </p:sp>
    </p:spTree>
    <p:extLst>
      <p:ext uri="{BB962C8B-B14F-4D97-AF65-F5344CB8AC3E}">
        <p14:creationId xmlns:p14="http://schemas.microsoft.com/office/powerpoint/2010/main" val="1984621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y, wewnątrz, mężczyzna, ciemny&#10;&#10;Opis wygenerowany automatycznie">
            <a:extLst>
              <a:ext uri="{FF2B5EF4-FFF2-40B4-BE49-F238E27FC236}">
                <a16:creationId xmlns:a16="http://schemas.microsoft.com/office/drawing/2014/main" id="{2C8085C6-4AC3-0948-82AD-C576C367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6"/>
            <a:ext cx="12192000" cy="6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1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3D6E7298-704C-E649-AECA-04A3BFDF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326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B2DF7E-2D88-5846-9CD5-31CD2244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424" y="692150"/>
            <a:ext cx="10029825" cy="1309688"/>
          </a:xfrm>
        </p:spPr>
        <p:txBody>
          <a:bodyPr>
            <a:normAutofit/>
          </a:bodyPr>
          <a:lstStyle/>
          <a:p>
            <a:pPr algn="l"/>
            <a:r>
              <a:rPr lang="pl-PL" sz="3600" dirty="0">
                <a:solidFill>
                  <a:srgbClr val="FF0000"/>
                </a:solidFill>
                <a:latin typeface="American Typewriter" panose="02090604020004020304" pitchFamily="18" charset="0"/>
              </a:rPr>
              <a:t>Jeśli doświadczasz cyberprzemocy…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4DD7DF0-08D2-BD4B-B84E-21527B310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311" y="2193925"/>
            <a:ext cx="9544050" cy="397192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800" dirty="0">
                <a:latin typeface="American Typewriter" panose="02090604020004020304" pitchFamily="18" charset="0"/>
              </a:rPr>
              <a:t>Powiedz o tym zaufanej osobie dorosłej - z jej pomocą będzie Ci łatwiej poradzić sobie z tą sytuacją.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800" dirty="0">
                <a:latin typeface="American Typewriter" panose="02090604020004020304" pitchFamily="18" charset="0"/>
              </a:rPr>
              <a:t>Postaraj się nie kontaktować ze sprawcą cyberprzemocy i nie odpowiadać na jego zaczepki.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800" dirty="0">
                <a:latin typeface="American Typewriter" panose="02090604020004020304" pitchFamily="18" charset="0"/>
              </a:rPr>
              <a:t>Zachowaj wszystkie dowody cyberprzemocy - nie kasuj smsów, e-maili, rozmów na czatach lub komunikatorach. Jeśli ktoś nęka Cię na jakiejś stronie WWW, zrób zrzut ekranu.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800" dirty="0">
                <a:latin typeface="American Typewriter" panose="02090604020004020304" pitchFamily="18" charset="0"/>
              </a:rPr>
              <a:t>Zadzwoń pod numer: </a:t>
            </a:r>
            <a:r>
              <a:rPr lang="pl-PL" sz="2800" dirty="0">
                <a:solidFill>
                  <a:srgbClr val="FF0000"/>
                </a:solidFill>
                <a:latin typeface="American Typewriter" panose="02090604020004020304" pitchFamily="18" charset="0"/>
              </a:rPr>
              <a:t>116 111 </a:t>
            </a:r>
            <a:r>
              <a:rPr lang="pl-PL" sz="2800" dirty="0">
                <a:latin typeface="American Typewriter" panose="02090604020004020304" pitchFamily="18" charset="0"/>
              </a:rPr>
              <a:t>lub wejdź na stronę i napisz: </a:t>
            </a:r>
            <a:r>
              <a:rPr lang="pl-PL" sz="2800" dirty="0">
                <a:solidFill>
                  <a:srgbClr val="FF0000"/>
                </a:solidFill>
                <a:latin typeface="American Typewriter" panose="02090604020004020304" pitchFamily="18" charset="0"/>
              </a:rPr>
              <a:t>www.116111.pl</a:t>
            </a:r>
          </a:p>
        </p:txBody>
      </p:sp>
    </p:spTree>
    <p:extLst>
      <p:ext uri="{BB962C8B-B14F-4D97-AF65-F5344CB8AC3E}">
        <p14:creationId xmlns:p14="http://schemas.microsoft.com/office/powerpoint/2010/main" val="2525635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3D6E7298-704C-E649-AECA-04A3BFDFA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326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5B2DF7E-2D88-5846-9CD5-31CD22447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4424" y="692150"/>
            <a:ext cx="10029825" cy="1309688"/>
          </a:xfrm>
        </p:spPr>
        <p:txBody>
          <a:bodyPr>
            <a:normAutofit/>
          </a:bodyPr>
          <a:lstStyle/>
          <a:p>
            <a:pPr algn="l"/>
            <a:r>
              <a:rPr lang="pl-PL" sz="3600" dirty="0">
                <a:solidFill>
                  <a:srgbClr val="FF0000"/>
                </a:solidFill>
                <a:latin typeface="American Typewriter" panose="02090604020004020304" pitchFamily="18" charset="0"/>
              </a:rPr>
              <a:t>Jeśli jesteś świadkiem cyberprzemocy…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4DD7DF0-08D2-BD4B-B84E-21527B310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311" y="2193925"/>
            <a:ext cx="9786938" cy="397192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3200" dirty="0">
                <a:latin typeface="American Typewriter" panose="02090604020004020304" pitchFamily="18" charset="0"/>
              </a:rPr>
              <a:t>Nie przesyłaj dalej ośmieszających wiadomości.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3200" dirty="0">
                <a:latin typeface="American Typewriter" panose="02090604020004020304" pitchFamily="18" charset="0"/>
              </a:rPr>
              <a:t>Pomóż pokrzywdzonej osobie poprzez poinformowanie kogoś dorosłego o jej sytuacji.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3200" dirty="0">
                <a:latin typeface="American Typewriter" panose="02090604020004020304" pitchFamily="18" charset="0"/>
              </a:rPr>
              <a:t>Zadzwoń pod numer </a:t>
            </a:r>
            <a:r>
              <a:rPr lang="pl-PL" sz="3200" dirty="0">
                <a:solidFill>
                  <a:srgbClr val="FF0000"/>
                </a:solidFill>
                <a:latin typeface="American Typewriter" panose="02090604020004020304" pitchFamily="18" charset="0"/>
              </a:rPr>
              <a:t>116111</a:t>
            </a:r>
            <a:r>
              <a:rPr lang="pl-PL" sz="3200" dirty="0">
                <a:latin typeface="American Typewriter" panose="02090604020004020304" pitchFamily="18" charset="0"/>
              </a:rPr>
              <a:t> lub wejdź na stronę internetową </a:t>
            </a:r>
            <a:r>
              <a:rPr lang="pl-PL" sz="3200" dirty="0">
                <a:solidFill>
                  <a:srgbClr val="FF0000"/>
                </a:solidFill>
                <a:latin typeface="American Typewriter" panose="02090604020004020304" pitchFamily="18" charset="0"/>
              </a:rPr>
              <a:t>www.116111.pl </a:t>
            </a:r>
            <a:r>
              <a:rPr lang="pl-PL" sz="3200" dirty="0">
                <a:latin typeface="American Typewriter" panose="02090604020004020304" pitchFamily="18" charset="0"/>
              </a:rPr>
              <a:t>i zaproponuj to osobie pokrzywdzonej.</a:t>
            </a:r>
          </a:p>
        </p:txBody>
      </p:sp>
    </p:spTree>
    <p:extLst>
      <p:ext uri="{BB962C8B-B14F-4D97-AF65-F5344CB8AC3E}">
        <p14:creationId xmlns:p14="http://schemas.microsoft.com/office/powerpoint/2010/main" val="2711512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F359A17-7881-FD44-8B4E-4E6378BEEF66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F0000"/>
                </a:solidFill>
                <a:latin typeface="American Typewriter" panose="02090604020004020304" pitchFamily="18" charset="0"/>
                <a:ea typeface="+mj-ea"/>
                <a:cs typeface="+mj-cs"/>
              </a:rPr>
              <a:t>Bądź czujny!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 descr="Obraz zawierający zdjęcie, wewnątrz, patrzenie, siedzi&#10;&#10;Opis wygenerowany automatycznie">
            <a:extLst>
              <a:ext uri="{FF2B5EF4-FFF2-40B4-BE49-F238E27FC236}">
                <a16:creationId xmlns:a16="http://schemas.microsoft.com/office/drawing/2014/main" id="{FFA77812-FFB7-4949-B3E1-492D36EE6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4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2394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 descr="Obraz zawierający zrzut ekranu&#10;&#10;Opis wygenerowany automatycznie">
            <a:extLst>
              <a:ext uri="{FF2B5EF4-FFF2-40B4-BE49-F238E27FC236}">
                <a16:creationId xmlns:a16="http://schemas.microsoft.com/office/drawing/2014/main" id="{FE3C37AB-10A7-A34A-8132-6974237AE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79978EF-A7C5-C046-9118-49584DB0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359" y="1585329"/>
            <a:ext cx="748961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American Typewriter" panose="02090604020004020304" pitchFamily="18" charset="0"/>
              </a:rPr>
              <a:t>Bezpieczne hasło powinno być: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49F41B-E210-0347-A38F-891E9897C5A7}"/>
              </a:ext>
            </a:extLst>
          </p:cNvPr>
          <p:cNvSpPr txBox="1"/>
          <p:nvPr/>
        </p:nvSpPr>
        <p:spPr>
          <a:xfrm>
            <a:off x="2597359" y="2902569"/>
            <a:ext cx="7389603" cy="3233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American Typewriter" panose="02090604020004020304" pitchFamily="18" charset="0"/>
              </a:rPr>
              <a:t>długie, składające się z małych i wielkich liter, a także cyfr i znaków niealfanumerycznych albo długiej frazy.</a:t>
            </a:r>
          </a:p>
        </p:txBody>
      </p:sp>
    </p:spTree>
    <p:extLst>
      <p:ext uri="{BB962C8B-B14F-4D97-AF65-F5344CB8AC3E}">
        <p14:creationId xmlns:p14="http://schemas.microsoft.com/office/powerpoint/2010/main" val="368110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1D5B7B-451E-3D41-9CFC-5F23F4CB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2" y="1978740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American Typewriter" panose="02090604020004020304" pitchFamily="18" charset="0"/>
              </a:rPr>
              <a:t>Używamy innego hasła do każdego konta.</a:t>
            </a:r>
          </a:p>
        </p:txBody>
      </p:sp>
      <p:pic>
        <p:nvPicPr>
          <p:cNvPr id="5" name="Symbol zastępczy zawartości 4" descr="Obraz zawierający monitor, ekran, czarny, telewizja&#10;&#10;Opis wygenerowany automatycznie">
            <a:extLst>
              <a:ext uri="{FF2B5EF4-FFF2-40B4-BE49-F238E27FC236}">
                <a16:creationId xmlns:a16="http://schemas.microsoft.com/office/drawing/2014/main" id="{CFE7158E-6692-9F48-8E56-07C490806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</a:blip>
          <a:srcRect t="16539" b="587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83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zrzut ekranu&#10;&#10;Opis wygenerowany automatycznie">
            <a:extLst>
              <a:ext uri="{FF2B5EF4-FFF2-40B4-BE49-F238E27FC236}">
                <a16:creationId xmlns:a16="http://schemas.microsoft.com/office/drawing/2014/main" id="{EBA31AD8-8D7C-4A4E-A7C9-1ACF18C9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E9B7AC5-B3E6-3249-95C0-32A9151B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400" y="1964681"/>
            <a:ext cx="4023360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>
                <a:latin typeface="American Typewriter" panose="02090604020004020304" pitchFamily="18" charset="0"/>
              </a:rPr>
              <a:t>Pilnujemy by hasła były znane tylko nam – nie podajemy ich znajomym.</a:t>
            </a:r>
          </a:p>
        </p:txBody>
      </p:sp>
      <p:pic>
        <p:nvPicPr>
          <p:cNvPr id="15" name="Symbol zastępczy zawartości 14" descr="Obraz zawierający zegar&#10;&#10;Opis wygenerowany automatycznie">
            <a:extLst>
              <a:ext uri="{FF2B5EF4-FFF2-40B4-BE49-F238E27FC236}">
                <a16:creationId xmlns:a16="http://schemas.microsoft.com/office/drawing/2014/main" id="{952E499B-F6C7-4444-AEEB-AFBB9314A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4306" y="1140651"/>
            <a:ext cx="5195094" cy="5195094"/>
          </a:xfrm>
        </p:spPr>
      </p:pic>
    </p:spTree>
    <p:extLst>
      <p:ext uri="{BB962C8B-B14F-4D97-AF65-F5344CB8AC3E}">
        <p14:creationId xmlns:p14="http://schemas.microsoft.com/office/powerpoint/2010/main" val="371048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&#10;&#10;Opis wygenerowany automatycznie">
            <a:extLst>
              <a:ext uri="{FF2B5EF4-FFF2-40B4-BE49-F238E27FC236}">
                <a16:creationId xmlns:a16="http://schemas.microsoft.com/office/drawing/2014/main" id="{AD25469D-2889-DF4D-BC7C-B11D4E677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4A5C09D-BB22-284D-A2EA-18EFFFD1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987175"/>
            <a:ext cx="10515600" cy="1325563"/>
          </a:xfrm>
        </p:spPr>
        <p:txBody>
          <a:bodyPr/>
          <a:lstStyle/>
          <a:p>
            <a:pPr algn="ctr"/>
            <a:r>
              <a:rPr lang="pl-PL" dirty="0">
                <a:latin typeface="American Typewriter" panose="02090604020004020304" pitchFamily="18" charset="0"/>
              </a:rPr>
              <a:t>Przed odejściem od komputera wylogowujemy się ze wszystkich kont.</a:t>
            </a:r>
          </a:p>
        </p:txBody>
      </p:sp>
      <p:pic>
        <p:nvPicPr>
          <p:cNvPr id="7" name="Obraz 6" descr="Obraz zawierający znak, stop, zdjęcie, czarny&#10;&#10;Opis wygenerowany automatycznie">
            <a:extLst>
              <a:ext uri="{FF2B5EF4-FFF2-40B4-BE49-F238E27FC236}">
                <a16:creationId xmlns:a16="http://schemas.microsoft.com/office/drawing/2014/main" id="{02364BCE-8B75-AD41-BF3F-84FCC2DF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68" y="1392069"/>
            <a:ext cx="2450532" cy="22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0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047EAD-5933-E042-9485-16E7B89D2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5263" y="663840"/>
            <a:ext cx="4100512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American Typewriter" panose="02090604020004020304" pitchFamily="18" charset="0"/>
              </a:rPr>
              <a:t>Nie ufaj osobom poznanym w sieci. </a:t>
            </a:r>
            <a:br>
              <a:rPr lang="en-US" sz="3700" dirty="0">
                <a:solidFill>
                  <a:srgbClr val="FF0000"/>
                </a:solidFill>
                <a:latin typeface="American Typewriter" panose="02090604020004020304" pitchFamily="18" charset="0"/>
              </a:rPr>
            </a:br>
            <a:r>
              <a:rPr lang="en-US" sz="2800" dirty="0">
                <a:latin typeface="American Typewriter" panose="02090604020004020304" pitchFamily="18" charset="0"/>
              </a:rPr>
              <a:t>Pamiętaj, że nie każda osoba poznana w Internecie jest tym za kogo się podaje.</a:t>
            </a:r>
            <a:endParaRPr lang="en-US" sz="3700" dirty="0">
              <a:latin typeface="American Typewriter" panose="02090604020004020304" pitchFamily="18" charset="0"/>
            </a:endParaRPr>
          </a:p>
        </p:txBody>
      </p:sp>
      <p:pic>
        <p:nvPicPr>
          <p:cNvPr id="5" name="Obraz 4" descr="Obraz zawierający obiekt, siedzi, komputer, duży&#10;&#10;Opis wygenerowany automatycznie">
            <a:extLst>
              <a:ext uri="{FF2B5EF4-FFF2-40B4-BE49-F238E27FC236}">
                <a16:creationId xmlns:a16="http://schemas.microsoft.com/office/drawing/2014/main" id="{90C78C4F-08E1-204F-A76F-FDEAC319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83" b="-1"/>
          <a:stretch/>
        </p:blipFill>
        <p:spPr>
          <a:xfrm>
            <a:off x="0" y="100021"/>
            <a:ext cx="7534636" cy="70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6F9131B7-8924-6147-A733-61F60E55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53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E8617B-BF76-6748-AC8F-9F955587F9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latin typeface="American Typewriter" panose="02090604020004020304" pitchFamily="18" charset="0"/>
              </a:rPr>
              <a:t>Minimalizuj ilość udostępnianych informacji na swój temat.</a:t>
            </a:r>
          </a:p>
        </p:txBody>
      </p:sp>
      <p:pic>
        <p:nvPicPr>
          <p:cNvPr id="6" name="Obraz 5" descr="Obraz zawierający małe&#10;&#10;Opis wygenerowany automatycznie">
            <a:extLst>
              <a:ext uri="{FF2B5EF4-FFF2-40B4-BE49-F238E27FC236}">
                <a16:creationId xmlns:a16="http://schemas.microsoft.com/office/drawing/2014/main" id="{B9C57A40-034D-2F45-8571-F4A73A160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80" y="2639615"/>
            <a:ext cx="9672638" cy="48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rzut ekranu&#10;&#10;Opis wygenerowany automatycznie">
            <a:extLst>
              <a:ext uri="{FF2B5EF4-FFF2-40B4-BE49-F238E27FC236}">
                <a16:creationId xmlns:a16="http://schemas.microsoft.com/office/drawing/2014/main" id="{73AD32FB-EB41-654D-9506-41DB3035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26"/>
            <a:ext cx="12192001" cy="6885326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2D2D194C-B8FF-5B46-B072-B6FAD331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394" y="1202841"/>
            <a:ext cx="9701212" cy="5176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2400" dirty="0">
                <a:latin typeface="American Typewriter" panose="02090604020004020304" pitchFamily="18" charset="0"/>
              </a:rPr>
              <a:t>Poufne informacje przekazuj osobiście.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2400" dirty="0">
              <a:latin typeface="American Typewriter" panose="02090604020004020304" pitchFamily="18" charset="0"/>
            </a:endParaRPr>
          </a:p>
          <a:p>
            <a:pPr marL="0" indent="0" algn="ctr">
              <a:buNone/>
            </a:pPr>
            <a:r>
              <a:rPr lang="pl-PL" sz="2400" dirty="0">
                <a:latin typeface="American Typewriter" panose="02090604020004020304" pitchFamily="18" charset="0"/>
              </a:rPr>
              <a:t>Ważne informacje przekazuj osobiście, telefonicznie lub za pomocą szyfrowanego e-maila.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3E60FC7-19D9-514D-AF5D-E747140E4E28}"/>
              </a:ext>
            </a:extLst>
          </p:cNvPr>
          <p:cNvGrpSpPr/>
          <p:nvPr/>
        </p:nvGrpSpPr>
        <p:grpSpPr>
          <a:xfrm>
            <a:off x="3069431" y="2549746"/>
            <a:ext cx="6053137" cy="814389"/>
            <a:chOff x="3171825" y="1557338"/>
            <a:chExt cx="6053137" cy="814389"/>
          </a:xfrm>
        </p:grpSpPr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F3AADAC6-3AA9-D044-A9EA-D398C22F5C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1825" y="1557338"/>
              <a:ext cx="6053137" cy="0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98AFE7A8-C67E-B344-842F-807DC596C6D0}"/>
                </a:ext>
              </a:extLst>
            </p:cNvPr>
            <p:cNvCxnSpPr>
              <a:cxnSpLocks/>
            </p:cNvCxnSpPr>
            <p:nvPr/>
          </p:nvCxnSpPr>
          <p:spPr>
            <a:xfrm>
              <a:off x="3171825" y="1557338"/>
              <a:ext cx="0" cy="814388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95B2A392-D21E-8648-8A8C-5F5BB5794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1826" y="2371726"/>
              <a:ext cx="6053136" cy="1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CB368CF6-68BF-544E-8DE1-F312F767DC2A}"/>
                </a:ext>
              </a:extLst>
            </p:cNvPr>
            <p:cNvCxnSpPr>
              <a:cxnSpLocks/>
            </p:cNvCxnSpPr>
            <p:nvPr/>
          </p:nvCxnSpPr>
          <p:spPr>
            <a:xfrm>
              <a:off x="9224962" y="1557338"/>
              <a:ext cx="0" cy="814388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4E742E33-8F69-ED42-9790-BC3D39229259}"/>
              </a:ext>
            </a:extLst>
          </p:cNvPr>
          <p:cNvGrpSpPr/>
          <p:nvPr/>
        </p:nvGrpSpPr>
        <p:grpSpPr>
          <a:xfrm>
            <a:off x="1645446" y="3862910"/>
            <a:ext cx="8901105" cy="1373360"/>
            <a:chOff x="819151" y="2850980"/>
            <a:chExt cx="9910763" cy="1373360"/>
          </a:xfrm>
        </p:grpSpPr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985611AF-FC3F-A643-8930-6DB702B7AB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151" y="2850980"/>
              <a:ext cx="9910763" cy="14287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Łącznik prosty 28">
              <a:extLst>
                <a:ext uri="{FF2B5EF4-FFF2-40B4-BE49-F238E27FC236}">
                  <a16:creationId xmlns:a16="http://schemas.microsoft.com/office/drawing/2014/main" id="{DCEB1A32-839A-7043-9797-A90718593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151" y="4224340"/>
              <a:ext cx="9910763" cy="0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Łącznik prosty 32">
              <a:extLst>
                <a:ext uri="{FF2B5EF4-FFF2-40B4-BE49-F238E27FC236}">
                  <a16:creationId xmlns:a16="http://schemas.microsoft.com/office/drawing/2014/main" id="{05B2C872-15CE-A840-80E2-D5F6AEDE7602}"/>
                </a:ext>
              </a:extLst>
            </p:cNvPr>
            <p:cNvCxnSpPr>
              <a:cxnSpLocks/>
            </p:cNvCxnSpPr>
            <p:nvPr/>
          </p:nvCxnSpPr>
          <p:spPr>
            <a:xfrm>
              <a:off x="823910" y="2865267"/>
              <a:ext cx="0" cy="1359073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Łącznik prosty 40">
              <a:extLst>
                <a:ext uri="{FF2B5EF4-FFF2-40B4-BE49-F238E27FC236}">
                  <a16:creationId xmlns:a16="http://schemas.microsoft.com/office/drawing/2014/main" id="{4C07010A-3955-C745-AF3E-303C8968B44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9914" y="2850980"/>
              <a:ext cx="0" cy="1373360"/>
            </a:xfrm>
            <a:prstGeom prst="line">
              <a:avLst/>
            </a:prstGeom>
            <a:ln w="57150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64239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Macintosh PowerPoint</Application>
  <PresentationFormat>Panoramiczny</PresentationFormat>
  <Paragraphs>52</Paragraphs>
  <Slides>26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American Typewriter</vt:lpstr>
      <vt:lpstr>Arial</vt:lpstr>
      <vt:lpstr>Calibri</vt:lpstr>
      <vt:lpstr>Calibri Light</vt:lpstr>
      <vt:lpstr>Motyw pakietu Office</vt:lpstr>
      <vt:lpstr>Bezpieczeństwo w sieci</vt:lpstr>
      <vt:lpstr>Ochrona prywatności</vt:lpstr>
      <vt:lpstr>Bezpieczne hasło powinno być:</vt:lpstr>
      <vt:lpstr>Używamy innego hasła do każdego konta.</vt:lpstr>
      <vt:lpstr>Pilnujemy by hasła były znane tylko nam – nie podajemy ich znajomym.</vt:lpstr>
      <vt:lpstr>Przed odejściem od komputera wylogowujemy się ze wszystkich kont.</vt:lpstr>
      <vt:lpstr>Nie ufaj osobom poznanym w sieci.  Pamiętaj, że nie każda osoba poznana w Internecie jest tym za kogo się podaje.</vt:lpstr>
      <vt:lpstr>Minimalizuj ilość udostępnianych informacji na swój temat.</vt:lpstr>
      <vt:lpstr>Prezentacja programu PowerPoint</vt:lpstr>
      <vt:lpstr>Prezentacja programu PowerPoint</vt:lpstr>
      <vt:lpstr>Ochrona komputera</vt:lpstr>
      <vt:lpstr>Prezentacja programu PowerPoint</vt:lpstr>
      <vt:lpstr>Prezentacja programu PowerPoint</vt:lpstr>
      <vt:lpstr>Uważaj na fałszywe witryny</vt:lpstr>
      <vt:lpstr>Bezpieczna witryna</vt:lpstr>
      <vt:lpstr>Bezpieczna witryna</vt:lpstr>
      <vt:lpstr>Niezabezpieczona witryna</vt:lpstr>
      <vt:lpstr>https – połączenie zaszyfrowane    http - połączenie niezaszyfrowane</vt:lpstr>
      <vt:lpstr>Cyberprzemoc</vt:lpstr>
      <vt:lpstr>Czym jest cyberprzemoc?</vt:lpstr>
      <vt:lpstr>Prezentacja programu PowerPoint</vt:lpstr>
      <vt:lpstr>To takie zachowania, jak:</vt:lpstr>
      <vt:lpstr>Prezentacja programu PowerPoint</vt:lpstr>
      <vt:lpstr>Jeśli doświadczasz cyberprzemocy…</vt:lpstr>
      <vt:lpstr>Jeśli jesteś świadkiem cyberprzemocy…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Bezpieczeństwo w sieci</dc:title>
  <dc:creator>Klaudia Sokolowska-Baryś</dc:creator>
  <cp:lastModifiedBy>Klaudia Sokolowska-Baryś</cp:lastModifiedBy>
  <cp:revision>1</cp:revision>
  <dcterms:created xsi:type="dcterms:W3CDTF">2020-03-23T10:40:15Z</dcterms:created>
  <dcterms:modified xsi:type="dcterms:W3CDTF">2020-03-23T10:40:58Z</dcterms:modified>
</cp:coreProperties>
</file>